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98" r:id="rId14"/>
    <p:sldId id="299" r:id="rId15"/>
    <p:sldId id="268" r:id="rId16"/>
    <p:sldId id="270" r:id="rId17"/>
    <p:sldId id="300" r:id="rId18"/>
    <p:sldId id="271" r:id="rId19"/>
    <p:sldId id="272" r:id="rId20"/>
    <p:sldId id="302" r:id="rId21"/>
    <p:sldId id="273" r:id="rId22"/>
    <p:sldId id="303" r:id="rId23"/>
    <p:sldId id="274" r:id="rId24"/>
    <p:sldId id="304" r:id="rId25"/>
    <p:sldId id="275" r:id="rId26"/>
    <p:sldId id="310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652120" y="3645024"/>
            <a:ext cx="2734072" cy="2016224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es-CO" dirty="0" smtClean="0"/>
              <a:t>Texto Isaías 43:10.</a:t>
            </a:r>
            <a:endParaRPr lang="es-CO" dirty="0"/>
          </a:p>
        </p:txBody>
      </p:sp>
      <p:sp>
        <p:nvSpPr>
          <p:cNvPr id="4" name="3 Preparación"/>
          <p:cNvSpPr/>
          <p:nvPr/>
        </p:nvSpPr>
        <p:spPr>
          <a:xfrm>
            <a:off x="107504" y="404664"/>
            <a:ext cx="8928992" cy="2232248"/>
          </a:xfrm>
          <a:prstGeom prst="flowChartPreparat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b="1" dirty="0">
                <a:solidFill>
                  <a:schemeClr val="tx1"/>
                </a:solidFill>
                <a:latin typeface="Arial Narrow" pitchFamily="34" charset="0"/>
              </a:rPr>
              <a:t>LLAMADOS </a:t>
            </a:r>
            <a:r>
              <a:rPr lang="es-CO" sz="3600" b="1" dirty="0" smtClean="0">
                <a:solidFill>
                  <a:schemeClr val="tx1"/>
                </a:solidFill>
                <a:latin typeface="Arial Narrow" pitchFamily="34" charset="0"/>
              </a:rPr>
              <a:t>A TRABAJAR:</a:t>
            </a:r>
          </a:p>
          <a:p>
            <a:pPr algn="ctr"/>
            <a:r>
              <a:rPr lang="es-CO" sz="3600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s-CO" sz="3600" b="1" dirty="0">
                <a:solidFill>
                  <a:schemeClr val="tx1"/>
                </a:solidFill>
                <a:latin typeface="Arial Narrow" pitchFamily="34" charset="0"/>
              </a:rPr>
              <a:t>MIS TESTIGOS</a:t>
            </a:r>
          </a:p>
        </p:txBody>
      </p:sp>
      <p:sp>
        <p:nvSpPr>
          <p:cNvPr id="5" name="AutoShape 2" descr="data:image/jpeg;base64,/9j/4AAQSkZJRgABAQAAAQABAAD/2wCEAAkGBhQSEBUUEhQVFRQUFRQUFBUUFRUVFBQVFBQVFRQUFBUXHCYeFxkjGRQUHy8gJCcpLCwsFR4xNTAqNSYsLCkBCQoKDgwOGg8PGikkHSUpLCwsKSksKSksLCwpKSwsKSwsKSwsKSwsLCwpKSwpLCkpLCksKSwpLCkpKSkpKSksLP/AABEIAMoA+QMBIgACEQEDEQH/xAAcAAACAwEBAQEAAAAAAAAAAAAEBQIDBgEHAAj/xABDEAABAwIDBAYHBAgFBQAAAAABAAIDBBEFITEGEkFREyJhcYGRBxQVMqGxwUJS0fAjM2JygpKT4VNUorLxFiRjc8L/xAAaAQADAQEBAQAAAAAAAAAAAAACAwQBAAUG/8QALhEAAgIBAwQABQIHAQAAAAAAAAECEQMSITEEE0FRImGBkbEyoRRCccHR8PEF/9oADAMBAAIRAxEAPwD0XpVwzJQK5SFYvP7iK9I06ZfdIlvri6KtZrO0hsj1wSIM1K+9ZQ6jdIZ0iiXoX1lfdOFlnaQkuXA9UdMFEzLrNoJMqRYrWbx3Qi6yqs1KKVm8+5QykEkM6OLdaESHqprl8HIEawkFU1dUI2klcfUBouV59thtXq1pzW3eyNS8gu1e0ReS1pyWMmluvpqkuKr3U6ENPIdnAExw7DC86KOG0BeQt9g+ENY0XFyfgk582lVHkbCF7sowqjEUR8/JaTDZd5h7vFJ6xu7G63amOynWj815+NucW2Ny7NGgwEZlaDcSTBo7OKfu0R4F8JLm/URVOpXZJLapXV4iQbNRTmlyZCDlwNHtXehySIV71M4o62iV34Df4eY13gErxepNurqlr8cu+xFk3i3HAG65y1AadPIpp6R7veOSK9md6KqKgAWaqPWnclmyN5Mq3FiOaujxntQETL6rhgF0fdkL0sdR4n2q5tek8UQUy1aszO0scCuHNdFYOaSBpXA53BGsx1D8VQ5rvrPaslX1MjM0vOOvHNMWRMNY2zfdOvunWDbtG4c1fHtSUWo7ts1tT1go043Qs2zatXx7UNKyzKZpBKpdPYJFHtAwqivxwbpAK6zqB9qto91pDTmvOXOdI4k8VoaymMrrlRiwE8EyM1FGtehFHRm6eU2AktuQm+GbP9YErSzUgaywSsucKEbZlcNpNw9ycU0zjkLgFTosJe43txT6hwQgZ6rz5Tt8lqaihDiYtEVDYvFQSW65q/a2MsjPckXo3pHmoJIyOit6bFrwslz5Epo9Uw0m+ab7y5FQ2aDbgoTGwK7tPFsyaUlN2gOqkvkljxmr6uva1pOtl5/inpCs8sY03vZT9t5HsWwagtzfR5qUseSyuEY5IQHPBzWqhn32oXCtmMu90IsTYEtosXcyQNLsiciU0xtqxuKuOovcZqjFFSVMmy2eq0tKCA4cVf6oEr2Rrekp2k62T3dC3SlsTts83jZYKHR5osBd6MKaymiqNikWlWtC+eFh1FZcvo1JsanuWXHUD1sYLUhfALlaaqi6qRCLrFZZRiWwE6lCqdSBNNwKsxhdqY6hU+jHJVGjTZ0YVRjRrIwXBCz1Y8CUXTYeTqSijT5XV9FdMjNsRkSTojDQ2KdQwDd0VLYUbG2wWOdiqJUsdimTYAUHSkEptSNzKW9zuGRikazgueu52CqrW9ZVQsJcFOo7jrVWJ9uv1JJ0QXo3xNpqYmW94kX5G1wtXtPg/S0xFs7LHbNwspXNc7IscD5FetgahjV+xcIrI3t42PdzENzwWL2p3xA/o/es6y1WH1wlia4G4c0Edx0SysjDmkHtVXWbpNHnYbi6Z5zsbSySRu6bMm+qW47ssGS74ble61cuNQ07i02BVVbizZACBcFeTralqR7EYWq8FODU7XMA3bdn1Wghpw0JdT23btU/WXFDKd8m6fRRiNHvnXJAz4QzdLTrb6JuxyBroL3de1ggcnwHFKy/Y6Do2FvAXWj6VJtn47sv4JtuqpXR5eX9TozcWzcpF8gl1VAWOs5enloDfBed7SPvMbcFTPpIpbMbgk8joGjbdTMeaAFQ4K6GtuVLPC0USxNBvQ5KkjNEF2S42PikCiFQeok7Y05qiN1AQsyKXJux+PgripLrpw9TZU2UjWhKeoagWTDkBLBYpu+tCBe4EooN+TSlzeqrcOYuyCwVlAMlRF7CMnIaSpy1Aa3tVbtVKjjB97ic7rkAo6mLDtIIzmE+2f2ljmJAI0WU2howblrdFmsIqjDO0t4kAhUxxxnG1yDOOlo9krntad48lTSVjXOFuaDqiXxtJHC6oo6Y71wCoixYo6aZr6xwERvyXnU2GiR4N8rm/mobc7VSwANAIvcXWUwzaKSRwY25c6wAHbyV0YTlHUuBOGUMctLdM9w2axFrYWRg33Ru+WSZubkVltktkZ4W78p97Pdve1+a1TnWFk2cpNVMhyqKm9Dsw+P00LXl0lvFAMxiC1gVdthhhkkub25BLcLwZo1afFRpqtz0YK0aLC52uGRyRT7JVFCGHI2CtlqrcUmRrQS6TNUVEBLTc6hBwykm6YRvvkgDS2Gmzv6u3Ymu6l+F0hjGfeiumVsW6PKnSk6Kpto8rAJKGiSS5WDftXIdB8012bxmR7s79wSckszVyZdHHGP6TeMoI9CB5Kz2RGeA8kBFVu4g+QRLcRdyPklLIA1IJOFsUfY7FT7SP5Cj7UQ60DokTfgDHKg7MNGitGLKYxYIXKLCSmhXLseDoSh5NjTwJT9uKNVhxFqzV8zbmjJSbGP4EqlmyUjePwWz9eavvXGodfzC1y9GOn2dktoqKfA5WjT5rbmpauGdvYt7rSBdsyjcNfxC6+hc3Rq1PSN7FFxb2Lu+bHZ2YivpyWHqHjwXnzqZ4qWjccOu3gea90dEw8Aqo8JiLgd0X7k3F1ml1V2bkSmVQ0n6FuXBdpadwOmSaOiNrBfMpzbNN0ma9jL7SbPRzdeQCzc8153QVMLMXpjGButnYDlYWOX4L1fF4987nBII9hoWyNk3RvBwd4osPWY8GSpWBmxvJClyetGdvR5Hgkbsye9UNxTqWuotrgqs/W4sjVMih084IBx2GzS4C5Ga87q9rHNeRukW5iy9SdUg65rL7TbMxzgloAcOIUfcx2VYpSjsY9+0Bl0yRNFOeJSSShdE8tPArQ7P4a6ZwA04n6IpR1fpKtdK2NsMhdK7dYL8zwC1lHhDWWvqicOw9kEeQzXDOSqexHFH4uSLJ1DybR4LpSLWQfRqE86G6dA5CEjykU45J7srH+ktb4rjqH9lNtmIQJDkoXlvY9dqlZp2REf8qZae1HABcLQucESamAFc3fzZMWxhc6MJTiEpC4s7PgoFg5DyTMxhcMQQOIWsWdEOQXDC1MjCFE04Q0bqF5p2/kqLqYdvmmBpgqn0yFhKdgLqbtKpdAeZR76f83QxjN/7oHINMFdG77xVTt/mjHMVbwUOsYgQySc0xwWVxd1kIAV905ZmjxyWtMyStGqfKAlWKY0I2k+ST12KOLctVmqWWSeaz9GlerPL8Nk0MW+43ixeRxLiOOSv9ru5KTacjKwyUjD2BeS2pO2VJIi3GTy+Cm3GvzZVmDsCDrK6NgOhPK62MdWyRzpcl2K7WiJnNx0A1QOzWNyu3nTGwOgPAckNT0Yc7pJR2gf2V1VIN0kBXRxxUdCW/lk8pK7fHolV0vrE4a3icyOS9GwbBWQRgAcF5xhk7mRGQDMXI8L5Lc7N7UNqYQdHcQdR2L1ukjGPPgh6mcpVQwq33NkJUTBjSSrt7NLazryBvBKyS1SbFRVEYbv6xRHQK4MAFlxKoKzK0kgfCHEahWYGyzyVxke5FZSwd2fivKvc9d8GiknNlQMQLRzUZJMlSwrdbEqAXHjY5HyRDcYZ+QrKDoyLFGmljVMYOStMTKUU6oC9rMUfabEd6nH2Lhw6M8lzxy9oHVEB9os5qXrrOYRLsLj7FU7CI+xA8cjdUfmV+us5rhq2L5+EMVTsIYgcJINOJJ8zCh5HMXH4S3mllTSBpySnH2MjT4YZLZDtcCc13eyQ18ylaU2OXAS7d5obEJG7uqDnw519657rpfU0EpkFyd3kqcXTW9QuWRLYOjG9kOSsw3DDG8uPFG0bmt4LmJS3yan5FqTQpZHdF4tzXHkAXJFkgxB5hbvOkt2JA2Wqq8o7tj+9bVTY+l1b3SHSnQfjW1m87ooBvO0vwHeuYdg5b15TvPOduSIwXZUU5vqeJKY1MZJsM+5XxeOMdOPj37JZuV/EATFVdGX9XmmUWBTSZtjJHgPmjKXZ+ZrrujItzRqLq0gNSvcaYVhzBBukcEJguGNZI8tyufxR4o5d2wFvFEYfhjmN61rlNi9hUnuSMuaCxSvETb/aTQYf2pVi+zUkr2uDxutN93PNZTBtFtDIXAF3EIm67DhjgLXCl7NPNbTMbRmZ/cXMIbmozP6itwheK+D2BlJoqmlSleqA5DexiReH55I7pTbVADIq4yXXW0C1Zf6wea+NS7mh2lc6RDb9m6EFCqcuetuVAeo3WW/Z2hBBq3Ks1ZVBkUQ5Y5M3Si81BKCqZM1fE0l1hmT+bnsTWnoWAgWDja5dr4AJ+HFLKDKSiIXTZKiNri/IWz1IIC1bqFvEWHgL5cFW5kQ43trbPS2SqXS6XbYPdXoAiw8u0df4BWy4HvavI7hki/ajN24a4gX0HZfTVVipc5w3m7txccbjvVKSSoTW/AplwlzDk4Edoz+CDfRuccntHI2N1qegvr4ZoWajAzuL80Di0atJh5tk5Hyb0su+AcgQQE1LXtbux7jcuV02kjIGo1/JVDxfv7Pz2Jc/i5GRSQuhqJYyHPLX2z3bZeKgza+AXZNE9kz898tLY22dkG8wRZHRU4Lru0INu9FPwxj2EFocHa7wBRQ2BnFMYPwWSeBskEo0BFiHA/Igo3ZuslAEdR1g4lrXHVrh9g940WXwXBhSVBiYD0FS0ggk3Y9g3huHhe6dPwmKK8sbR0zGudGXEkb26dQTxVEcyxyWnjyR5IXaf0D6uoENQIn5NkF4XHQuHvRk89CEVuoJ0TMTw6N5yMrGva5usco4tPY66zWzu2jhMaSts2dh3Q/RsltD45K7Lj0vUuCeLvbybMLpj5KN1JpS1RpHcXNxTXyyjDzmqks1E4W7JA1buqisMGWS8CXB7wwcVFsZui6emsLlXBuaCherfYGcwrrGFHBl9BeyqNZGDYuAI55FG8cnvQGsq9TedAoez5OSaU+ORjIub5q8Y5F99nmEawJ7sF5ZrwJmUMnJSdQyck49uRffZ5qPt2EkDfZckDXmbfVa8EfbM7s/QmdQSclyKgcTrYdma0zwHXabAg2IHyQsVKGki92i1ibAAkZDJULoK3e5izt8gdNTjJrLgfadlcjv+iJkr2tduxjefxtw7+Stkw4htwRbUjOx7F86JoboBfkNFaoOCpKgW1LfkXR0skj/ANNJ2hjNLX4u4+Fkb6nYZDQZAce+6pqMTZGMrX4kkfNK58Sq5x/2kYIdfdlfI1kfK4vdzh3BAlF7LdhfFy9kMKiMRgPI3eFiRmqKLHmOIjDS9zW7wLRcBtz1XHhnmO8oWm2WLnf93K+WUWuAd2MXGjQMyE6paRkY3QGtA0DQGj4LkmmZLTW+4LU4q+xsywAuSTfssAF9BUbxzOvdZE1UzBqRncW7xbJIY64MN3ua1jefHnmhbflhJWtkPn0YI0SchzAbjPh+63mpxbR9LlGbN+8cge5HxYpE1ubgfLNdUWzmpx5F1FQPJBsbHgdAnEVLuNN8wldXttBELF7R2XCQP9J0T37jLu7tEelVa3Aak+R5jNQB0bgfdkb8bgoaqxUFpz4HXuKzGObRCQtaz7J3jnbPgElxDFiG5kqR4nOaNkkjeeh3F+kpZ4Sc4J3ED9iUlw8LhyV+lvAd7dnbk4ZEjXsN0g9GMslJI6rfcQTHonNtm4X/AFg7Gn6r0fa2MS0xLeuxwuHNzGmS+jbVUjzJWpWYTYL0nlrhT1hJH2Zdbfv9navV45AQHNIIOYINwR3r83VP6GXeFrg6HQjiCF6Hso+uhja+j3J6V/WbFI4hzPvMa7hZSzSW4fJ6NWYzHHfeJ6ou7I5IT/quHmEnm2jY63rEUtJIRukyM3onA8DI3K3aUm9k0n+Zp/6xUzm0w1FeSio61gE9wbDyACUPh9GAN5ydUjsl4bZ6uSXoue1QaxTkKi1c2hKCsKoo5ZdyRocHA68CLEEEZg9oTzENloJRYssRo4E38b6pbgTL1A7A4nyA+q0rn5r6D/zkng3Xk83qZNZNn4MFiGwbm5xl5Gdt2ziO9riD5ErO1eF9F+skDP8A2sfFfu32gHzXr292KVgRYi45FUvpoS42Mj1c487njDqB1rg7w5tY9w8wLBCui5OzGnVIIOoOo7PNet1mx1JJm6BoP3o7xu84yF5Pt3hsdNLJEHPO4YXx78hLxHKx+80HVzQ+PI8L9qRPpdKuy3D1Kyy0+S+n2kqmF1nRuvzFs+fvFLDtPXNkcXNY9jt02DwCHNyvn2EpB6yO3zP4qLpR2f8ABQLGvRa1R6BF6QZRHYwG/wC+y3+5J8W24qnNIjYxvIukbfyF7rMPlyy17gomoOemXLnn2dy3t+zHp8AOIy1sotJPkb5NyHwWk2W2yqqVjY3xue1gDQQRoNEqfU/n4fVfCquEct1VL8AxxpSu2/6m8l9JJIJbA7e7S345rP122VdI+7RFGNLFznHvySA1die4fNfPrrfn88kCxrzuE1HxsEVdVWyuu+q3exjbBLp8CdJ+sqJH95KJOIKHtFNVril9EB24vn8s7TYPYfrpeVg8hGHD22sXyEfvlLm4jqvmV9vNc9+TlFLYM9jwcW3/AHnOP1VjYo2+6xoS2TEEO6uK7k6ooazYgQx+60Ets4DK54H4JFQQT1tU2LTeOdhk1o94nwTHAZgalm/mw3Dh2LUx4j6u53qtK031dvjePmtUo4/HxEeeLk1XBqq2iYyBsbfdY0NA4ZDVYmbFZ6e7YpXNadW6s8joh8Q2vqibGEs77lAmKWUXJGfYfqujF8snlNcIWYrVue4l5FzyACf+i/bP1epFPI/9BMbC+jJD7pB4AnIrP1OGXPWdmgZqDd0GeosnJRapi7P085gORAI0sc0P7Lh/wo/5G/ghMPxG8MZOpjYT37ouiPXhzUGqIymIJJLAD4IujceCoOFyHhb5pjTYeQLE27gvn1GTfB6kpRS5K334Kp4I4i6YijHMroohy/PNM0MWsiQqoMY9Wn6R8p3HN3Sx+TBexux4HVPV0dlmc1s6XFo5bFrgb8LgHw4HwKUQMbfrC7bG4IuPkhqnAYC0mB8tO85gxe5fmY3XafJez0vUVDTKiPNCMpXuaoyD6WOqnG7JYZ+J1lO0ulcyeNuZc1ln7o1c6K4uR+wf4QmGD7e08zQQ8NB4m5ZfkXWuw9jgFfDNGe6JpYZI1x0yK8L9KHSsrKnpnl4Pqz4iGNDWxXmDWE6gh2/n9rO/C3tlNVtc0OBBB0c07zfAjJeF+mupBxCQZXEVK0ZneF+mcbcLZi9+yyfJqUdjeluOQx/rI5qt9aOfNKzMoOekrGes5jeSuFvz9FSakcge3w7SlwkXd6+tvGx4cEXbAlOxg6vyHh9F8K7JLbFWiM8cvJZoRqyBTqm/yVTqkqAA4Hyz+QRdPhMsnuRSu7mH5lZ8K5Mc0UCclS3ytFh3o9rJdISB+24D6LVYb6Hnn9c4Acmkk/JTz6jHHh3/AEC1pcnmbVJxAXt9F6MKSMdaIPPN7nH4XTmDZWnYOrTwt7Qxv4KZ9avEWC8qPz1FTPeeq1zu5pP0R8OzNS/SF/iLfNfoBmHtGjWjuaPwVppQNAPIJL66XiJncR45sxsdJG/pJQLgHdbrrzK0nsIuz3B8Vu30/wCbKIp1Hk6ic5WzVNGHdgkum6bdn91A4BUj3HuH7L42uC33QKp8A4keaHv5I8GPS+Uec1uxckw/SRsv96M7nm05JZSej18cocWl4BuA57Q0nhcherMibzCs6oRrrMtVaA0Q9GQZhtW7Qwx+LnkeVgp+war/ADEf9M/itO6qYOKh7QZ94eaS80/aGV8hv6pn5jjoeC+9TIFvAZFBf9Ws4Pae65+QUHbUct4/uxSn5MXo6sHzJNGQYGhvqCfA6qLKQlxG44WyuftXzNs9EvdtG7UNmP7sExv/AKQoOxyU5iOfXjC4H4oNWFeGaoz9ocjD+z4ar72b2fJJnYvLa5imt3Rjzu9Q9qykfq3+MsTfm8rXkxL+VnaJ+0OX4SCCCBYjQ2tbkvH9t9i5aKYz0m9GHa9Gbtz4OGhHYV6FNXTXzYM+dRGPqkuN9K9pFo/69/kOSxdRGDuEWvqNhBvl2YLBfSFUQO6zM+L4LRkkcXx23H+ISTa3HZK2ofM643y2w3bZRsDGEgG28esTbLNN8RwuQH3Y/wCcn/5QkeFyHhGPF5+TF6MepVXt9ze1Tsy4o3cir4sJe7Rh8StnT7PSk6N8GSn6JtSbNyWvbyhefm4IJddXFBLE3yYSDZiZ32WjvI+qaUuwcrtXxt/iA+QW7pdn5Msnf0mj5uKaU+Bycn6f+JvyapJ9dl8f3D7cVyzEUfoxDvfnb4b5T/D/AEaUrbbzi49jD9VpKfB3i9ydf8W3+0IxmGkH7PPN7z9VPLqM8uWY1FAVFsrSx6Rn+Vo+adU8UDBkzzIVAo+2PyJ+ZVgpv2mjuaEnVLnb6/8AQHv5DW4iwaAeCk7E28ggegy98+AA+ij0Q+84+K555ryv2B7UWFyYl2fAqt2InkfJDGJvMnxXwhbyulSyzfkJQiix+IO5edh8yq34i62ZHmPop9C37vwXeiaOHyQapewqj6B3VpPHyv8AgqHSPvqfJ39kcXAcvNVuqm8x5pbfthr5IEO+eJ/l/EqLoX2vd3huhXOr2c/gqnYo0fe+SHUHT9FYpXcS7+Y/QLjqAnt/icfqvjid9GuPeo+uvOjPMlZqDpn3swch5X+a57OHIfyt/BcM0p4NC5+l+8Ph+C62dTG/Qj/MSc7C64Yo+M0x4an6lLoWjPLh9VcIxlkNeSuWS/5V+/8AkncK8/gKZSwfflPefgpPggvo4/xLtJEOQ4cO1GNjHIeXanJNrhfYW9vLBJo4ALbn+oqcLIbC0Y8yforpAqZJnAZE+ZXbrfb7IG79/dknmK4tED5lD1UwIIEQGWu6b/FDTVT7+87h9ooJ1U/e9538xSpZXwvwhkcf+7i7Ead5OTX+At8kBHTTW9yXzcE4kkJ1J81VMM0nV4LFwUQ0k5vqMst6UX/3K+mwt4YblnHWQH6lcAzC+p3Hd8ShcjtwyCisBdzLjPK5+QRkLGgAF48A4oOnaDqiWxixyHksuwJItZK0X6x1+74c1N1Uy97uy7l8xgvoNPqERE3RcosW6RQatv3SfH+y+FUeEZ8SUdZVXzXbg2vQOal/+GPivhJKfstHgERfJSaMkLXzOv5Ao6XmB4BcDHke/wCSMaPz5qtoy8/mho2yj1Rx+0VIUH7RREak7it0IzWwV1AO1R9SZyRPBRjGa7QjdTKOgaNGj4KPV4DyCLcMkPLqt7ZqdlTio7xVd1W8rNIRdvnsUd4oeQqq6zYKj//Z"/>
          <p:cNvSpPr>
            <a:spLocks noChangeAspect="1" noChangeArrowheads="1"/>
          </p:cNvSpPr>
          <p:nvPr/>
        </p:nvSpPr>
        <p:spPr bwMode="auto">
          <a:xfrm>
            <a:off x="0" y="-922338"/>
            <a:ext cx="2371725" cy="192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3.bp.blogspot.com/_fmKfYcnSncg/S55BSdu9LJI/AAAAAAAAA08/T6ohu8shaCQ/s400/witne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96952"/>
            <a:ext cx="4392488" cy="382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119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1584176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En este tema Cristo demuestra el amor de Dios por salvar a todos los hombres que Él mismo como «testigo» lo dijo así: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2636912"/>
            <a:ext cx="4896544" cy="35394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Porque tanto amó Dios al mundo que entregó a su Hijo único, para que ninguno de los que creen en él no perezca, sino que tenga vida eterna» </a:t>
            </a:r>
            <a:endParaRPr lang="es-CO" sz="3200" dirty="0" smtClean="0"/>
          </a:p>
          <a:p>
            <a:pPr algn="ctr"/>
            <a:r>
              <a:rPr lang="es-CO" sz="3200" dirty="0" smtClean="0">
                <a:solidFill>
                  <a:srgbClr val="FF0000"/>
                </a:solidFill>
              </a:rPr>
              <a:t>(</a:t>
            </a:r>
            <a:r>
              <a:rPr lang="es-CO" sz="3200" dirty="0">
                <a:solidFill>
                  <a:srgbClr val="FF0000"/>
                </a:solidFill>
              </a:rPr>
              <a:t>Juan 3.16)</a:t>
            </a:r>
            <a:r>
              <a:rPr lang="es-CO" sz="3200" dirty="0"/>
              <a:t>.</a:t>
            </a:r>
          </a:p>
        </p:txBody>
      </p:sp>
      <p:pic>
        <p:nvPicPr>
          <p:cNvPr id="1026" name="Picture 2" descr="http://t1.gstatic.com/images?q=tbn:ANd9GcTO5maH6dTeOG6dDZuiezw1J_8Z_pjvlHn_6MXQIvu9o5YPuU3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36912"/>
            <a:ext cx="3456384" cy="353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658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>
                <a:solidFill>
                  <a:srgbClr val="FF0000"/>
                </a:solidFill>
                <a:latin typeface="Algerian" pitchFamily="82" charset="0"/>
              </a:rPr>
              <a:t>¿Quién es un testigo?</a:t>
            </a:r>
            <a:endParaRPr lang="es-CO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258816" cy="46371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sz="3600" dirty="0" smtClean="0"/>
              <a:t>El diccionario define al testigo «</a:t>
            </a:r>
            <a:r>
              <a:rPr lang="es-ES" sz="3600" i="1" dirty="0" smtClean="0">
                <a:solidFill>
                  <a:srgbClr val="0070C0"/>
                </a:solidFill>
              </a:rPr>
              <a:t>como aquella </a:t>
            </a:r>
            <a:r>
              <a:rPr lang="es-ES" sz="3600" i="1" dirty="0">
                <a:solidFill>
                  <a:srgbClr val="0070C0"/>
                </a:solidFill>
              </a:rPr>
              <a:t>persona que es capaz de dar fe de un acontecimiento por tener conocimiento del </a:t>
            </a:r>
            <a:r>
              <a:rPr lang="es-ES" sz="3600" i="1" dirty="0" smtClean="0">
                <a:solidFill>
                  <a:srgbClr val="0070C0"/>
                </a:solidFill>
              </a:rPr>
              <a:t>mismo</a:t>
            </a:r>
            <a:r>
              <a:rPr lang="es-ES" sz="3600" dirty="0" smtClean="0"/>
              <a:t>».</a:t>
            </a:r>
          </a:p>
          <a:p>
            <a:pPr marL="0" indent="0" algn="ctr">
              <a:buNone/>
            </a:pPr>
            <a:endParaRPr lang="es-ES" dirty="0"/>
          </a:p>
        </p:txBody>
      </p:sp>
      <p:pic>
        <p:nvPicPr>
          <p:cNvPr id="2050" name="Picture 2" descr="http://t0.gstatic.com/images?q=tbn:ANd9GcSo7jYU__K9B1voFUnJnTDELm52O5rvKhlqhSC7--B60jd4SWlR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00808"/>
            <a:ext cx="2162674" cy="253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148063" y="4437112"/>
            <a:ext cx="376338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baseline="30000" dirty="0" smtClean="0">
                <a:solidFill>
                  <a:srgbClr val="FF0000"/>
                </a:solidFill>
              </a:rPr>
              <a:t> </a:t>
            </a:r>
            <a:r>
              <a:rPr lang="es-CO" b="1" i="1" dirty="0">
                <a:solidFill>
                  <a:srgbClr val="FF0000"/>
                </a:solidFill>
              </a:rPr>
              <a:t>"</a:t>
            </a:r>
            <a:r>
              <a:rPr lang="es-CO" sz="2000" b="1" i="1" dirty="0">
                <a:solidFill>
                  <a:srgbClr val="FF0000"/>
                </a:solidFill>
              </a:rPr>
              <a:t>Vosotros sois mis testigos, dice Jehovah; mi siervo que yo escogí, para que me conozcáis y me creáis, a fin de que entendáis que Yo Soy. Antes de mí no fue formado ningún dios, ni lo será después de </a:t>
            </a:r>
            <a:r>
              <a:rPr lang="es-CO" sz="2000" b="1" i="1" dirty="0" smtClean="0">
                <a:solidFill>
                  <a:srgbClr val="FF0000"/>
                </a:solidFill>
              </a:rPr>
              <a:t>mí</a:t>
            </a:r>
            <a:r>
              <a:rPr lang="es-CO" b="1" i="1" dirty="0" smtClean="0">
                <a:solidFill>
                  <a:srgbClr val="FF0000"/>
                </a:solidFill>
              </a:rPr>
              <a:t>»</a:t>
            </a:r>
            <a:endParaRPr lang="es-ES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584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2016224"/>
          </a:xfrm>
          <a:solidFill>
            <a:srgbClr val="FFFF00"/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i="1" dirty="0">
                <a:solidFill>
                  <a:srgbClr val="FF0000"/>
                </a:solidFill>
              </a:rPr>
              <a:t>Todos los que reconocen a Dios </a:t>
            </a:r>
            <a:r>
              <a:rPr lang="es-CO" i="1" dirty="0" smtClean="0">
                <a:solidFill>
                  <a:srgbClr val="FF0000"/>
                </a:solidFill>
              </a:rPr>
              <a:t>reciben </a:t>
            </a:r>
            <a:r>
              <a:rPr lang="es-CO" i="1" dirty="0">
                <a:solidFill>
                  <a:srgbClr val="FF0000"/>
                </a:solidFill>
              </a:rPr>
              <a:t>la orden de dar testimonio acerca de él delante del mundo.  </a:t>
            </a:r>
            <a:endParaRPr lang="es-CO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Dios les dice a los Israelitas tres puntos básicos: </a:t>
            </a:r>
          </a:p>
          <a:p>
            <a:pPr marL="0" indent="0">
              <a:buNone/>
            </a:pPr>
            <a:endParaRPr lang="es-CO" dirty="0"/>
          </a:p>
        </p:txBody>
      </p:sp>
      <p:sp>
        <p:nvSpPr>
          <p:cNvPr id="2" name="1 Pentágono"/>
          <p:cNvSpPr/>
          <p:nvPr/>
        </p:nvSpPr>
        <p:spPr>
          <a:xfrm>
            <a:off x="539552" y="3645024"/>
            <a:ext cx="6984776" cy="484632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dirty="0"/>
              <a:t>3).  Para que me conozcáis, y entendáis que YO SOY»</a:t>
            </a:r>
          </a:p>
        </p:txBody>
      </p:sp>
      <p:sp>
        <p:nvSpPr>
          <p:cNvPr id="5" name="4 Pentágono"/>
          <p:cNvSpPr/>
          <p:nvPr/>
        </p:nvSpPr>
        <p:spPr>
          <a:xfrm>
            <a:off x="539552" y="3068960"/>
            <a:ext cx="6984776" cy="432048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800" dirty="0"/>
              <a:t>2). M</a:t>
            </a:r>
            <a:r>
              <a:rPr lang="es-CO" sz="2800" dirty="0" smtClean="0"/>
              <a:t>is </a:t>
            </a:r>
            <a:r>
              <a:rPr lang="es-CO" sz="2800" dirty="0"/>
              <a:t>siervos que yo elegí,</a:t>
            </a:r>
          </a:p>
        </p:txBody>
      </p:sp>
      <p:sp>
        <p:nvSpPr>
          <p:cNvPr id="6" name="5 Pentágono"/>
          <p:cNvSpPr/>
          <p:nvPr/>
        </p:nvSpPr>
        <p:spPr>
          <a:xfrm>
            <a:off x="539552" y="2420888"/>
            <a:ext cx="6984776" cy="432048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800" dirty="0"/>
              <a:t>1). «Vosotros sois mis testigos…,</a:t>
            </a:r>
          </a:p>
        </p:txBody>
      </p:sp>
      <p:sp>
        <p:nvSpPr>
          <p:cNvPr id="8" name="7 Pentágono"/>
          <p:cNvSpPr/>
          <p:nvPr/>
        </p:nvSpPr>
        <p:spPr>
          <a:xfrm>
            <a:off x="539552" y="5877272"/>
            <a:ext cx="8326762" cy="720080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dirty="0">
                <a:solidFill>
                  <a:srgbClr val="002060"/>
                </a:solidFill>
              </a:rPr>
              <a:t>(3)</a:t>
            </a:r>
            <a:r>
              <a:rPr lang="es-CO" sz="2400" dirty="0">
                <a:solidFill>
                  <a:srgbClr val="002060"/>
                </a:solidFill>
              </a:rPr>
              <a:t>, para que lo «conocieran</a:t>
            </a:r>
            <a:r>
              <a:rPr lang="es-CO" sz="2400" dirty="0" smtClean="0">
                <a:solidFill>
                  <a:srgbClr val="002060"/>
                </a:solidFill>
              </a:rPr>
              <a:t>»,</a:t>
            </a:r>
            <a:r>
              <a:rPr lang="es-CO" sz="2400" b="1" i="1" dirty="0">
                <a:solidFill>
                  <a:srgbClr val="FF0000"/>
                </a:solidFill>
              </a:rPr>
              <a:t> a fin de que entendáis que Yo Soy</a:t>
            </a:r>
            <a:r>
              <a:rPr lang="es-CO" sz="2400" dirty="0" smtClean="0">
                <a:solidFill>
                  <a:srgbClr val="002060"/>
                </a:solidFill>
              </a:rPr>
              <a:t> tenían </a:t>
            </a:r>
            <a:r>
              <a:rPr lang="es-CO" sz="2400" dirty="0">
                <a:solidFill>
                  <a:srgbClr val="002060"/>
                </a:solidFill>
              </a:rPr>
              <a:t>que relacionarse </a:t>
            </a:r>
            <a:r>
              <a:rPr lang="es-CO" sz="2400" dirty="0" smtClean="0">
                <a:solidFill>
                  <a:srgbClr val="002060"/>
                </a:solidFill>
              </a:rPr>
              <a:t>más con </a:t>
            </a:r>
            <a:r>
              <a:rPr lang="es-CO" sz="2400" dirty="0">
                <a:solidFill>
                  <a:srgbClr val="002060"/>
                </a:solidFill>
              </a:rPr>
              <a:t>Él.   </a:t>
            </a:r>
          </a:p>
        </p:txBody>
      </p:sp>
      <p:sp>
        <p:nvSpPr>
          <p:cNvPr id="9" name="8 Pentágono"/>
          <p:cNvSpPr/>
          <p:nvPr/>
        </p:nvSpPr>
        <p:spPr>
          <a:xfrm>
            <a:off x="539552" y="5085184"/>
            <a:ext cx="8280920" cy="648072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O" b="1" dirty="0" smtClean="0">
              <a:solidFill>
                <a:srgbClr val="FF0000"/>
              </a:solidFill>
            </a:endParaRPr>
          </a:p>
          <a:p>
            <a:r>
              <a:rPr lang="es-CO" sz="2400" b="1" dirty="0" smtClean="0">
                <a:solidFill>
                  <a:srgbClr val="002060"/>
                </a:solidFill>
              </a:rPr>
              <a:t>(</a:t>
            </a:r>
            <a:r>
              <a:rPr lang="es-CO" sz="2400" b="1" dirty="0">
                <a:solidFill>
                  <a:srgbClr val="002060"/>
                </a:solidFill>
              </a:rPr>
              <a:t>2)</a:t>
            </a:r>
            <a:r>
              <a:rPr lang="es-CO" sz="2400" dirty="0">
                <a:solidFill>
                  <a:srgbClr val="002060"/>
                </a:solidFill>
              </a:rPr>
              <a:t>, era Dios el que había elegido a Abrahán y a través de él a todos sus descendientes</a:t>
            </a:r>
          </a:p>
          <a:p>
            <a:r>
              <a:rPr lang="es-CO" dirty="0"/>
              <a:t> </a:t>
            </a:r>
          </a:p>
        </p:txBody>
      </p:sp>
      <p:sp>
        <p:nvSpPr>
          <p:cNvPr id="10" name="9 Pentágono"/>
          <p:cNvSpPr/>
          <p:nvPr/>
        </p:nvSpPr>
        <p:spPr>
          <a:xfrm>
            <a:off x="539552" y="4293096"/>
            <a:ext cx="8280920" cy="648072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dirty="0">
                <a:solidFill>
                  <a:srgbClr val="002060"/>
                </a:solidFill>
              </a:rPr>
              <a:t>Note: </a:t>
            </a:r>
            <a:r>
              <a:rPr lang="es-CO" sz="2400" b="1" dirty="0">
                <a:solidFill>
                  <a:srgbClr val="002060"/>
                </a:solidFill>
              </a:rPr>
              <a:t>(1)</a:t>
            </a:r>
            <a:r>
              <a:rPr lang="es-CO" sz="2400" dirty="0">
                <a:solidFill>
                  <a:srgbClr val="002060"/>
                </a:solidFill>
              </a:rPr>
              <a:t>,Para ser testigos, tienen que haber visto algo de lo que van a testificar.</a:t>
            </a:r>
          </a:p>
        </p:txBody>
      </p:sp>
    </p:spTree>
    <p:extLst>
      <p:ext uri="{BB962C8B-B14F-4D97-AF65-F5344CB8AC3E}">
        <p14:creationId xmlns:p14="http://schemas.microsoft.com/office/powerpoint/2010/main" val="19188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2" grpId="0" animBg="1"/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201622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Para que fueran «Testigos», después «Siervos» y  que lo «Conocieran», </a:t>
            </a:r>
            <a:r>
              <a:rPr lang="es-CO" b="1" i="1" dirty="0">
                <a:solidFill>
                  <a:srgbClr val="FF0000"/>
                </a:solidFill>
              </a:rPr>
              <a:t>a fin de que entendáis que Yo Soy </a:t>
            </a:r>
            <a:r>
              <a:rPr lang="es-CO" dirty="0" smtClean="0"/>
              <a:t>: El Eterno Dios </a:t>
            </a:r>
            <a:r>
              <a:rPr lang="es-CO" dirty="0"/>
              <a:t>ha dado muchas pruebas de su divina sabiduría y poder, como lo hizo en Egipto </a:t>
            </a:r>
            <a:r>
              <a:rPr lang="es-CO" dirty="0" smtClean="0">
                <a:solidFill>
                  <a:srgbClr val="FF0000"/>
                </a:solidFill>
              </a:rPr>
              <a:t>Exo.3:12-15.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95536" y="2492896"/>
            <a:ext cx="61561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baseline="30000" dirty="0"/>
              <a:t>12 </a:t>
            </a:r>
            <a:r>
              <a:rPr lang="es-CO" dirty="0"/>
              <a:t>El respondió: —</a:t>
            </a:r>
            <a:r>
              <a:rPr lang="es-CO" i="1" dirty="0">
                <a:solidFill>
                  <a:srgbClr val="0070C0"/>
                </a:solidFill>
              </a:rPr>
              <a:t>Ciertamente yo estaré contigo</a:t>
            </a:r>
            <a:r>
              <a:rPr lang="es-CO" dirty="0"/>
              <a:t>. Esto te servirá como señal de que yo te he enviado: Cuando hayas sacado de Egipto al pueblo, serviréis a Dios en este monte. </a:t>
            </a:r>
            <a:r>
              <a:rPr lang="es-CO" b="1" baseline="30000" dirty="0"/>
              <a:t>13 </a:t>
            </a:r>
            <a:r>
              <a:rPr lang="es-CO" dirty="0"/>
              <a:t>Moisés dijo a Dios: —Supongamos que yo voy a los hijos de Israel y les digo: "El Dios de vuestros padres me ha enviado a vosotros." Si ellos me preguntan: "¿Cuál es su nombre?," ¿qué les responderé?</a:t>
            </a:r>
          </a:p>
          <a:p>
            <a:endParaRPr lang="es-CO" b="1" baseline="30000" dirty="0"/>
          </a:p>
        </p:txBody>
      </p:sp>
      <p:sp>
        <p:nvSpPr>
          <p:cNvPr id="4" name="3 Rectángulo"/>
          <p:cNvSpPr/>
          <p:nvPr/>
        </p:nvSpPr>
        <p:spPr>
          <a:xfrm>
            <a:off x="0" y="4431888"/>
            <a:ext cx="9144000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baseline="30000" dirty="0"/>
              <a:t>14 </a:t>
            </a:r>
            <a:r>
              <a:rPr lang="es-CO" sz="2400" dirty="0"/>
              <a:t>Dios dijo a Moisés: —</a:t>
            </a:r>
            <a:r>
              <a:rPr lang="es-CO" sz="2400" i="1" dirty="0">
                <a:solidFill>
                  <a:srgbClr val="0070C0"/>
                </a:solidFill>
              </a:rPr>
              <a:t>YO SOY EL QUE SOY</a:t>
            </a:r>
            <a:r>
              <a:rPr lang="es-CO" sz="2400" dirty="0"/>
              <a:t>. —Y añadió—: Así dirás a los hijos de Israel: "</a:t>
            </a:r>
            <a:r>
              <a:rPr lang="es-CO" sz="2400" i="1" dirty="0">
                <a:solidFill>
                  <a:srgbClr val="0070C0"/>
                </a:solidFill>
              </a:rPr>
              <a:t>YO SOY me ha enviado a vosotros</a:t>
            </a:r>
            <a:r>
              <a:rPr lang="es-CO" sz="2400" dirty="0"/>
              <a:t>."</a:t>
            </a:r>
            <a:r>
              <a:rPr lang="es-CO" sz="2400" b="1" baseline="30000" dirty="0"/>
              <a:t>15 </a:t>
            </a:r>
            <a:r>
              <a:rPr lang="es-CO" sz="2400" dirty="0"/>
              <a:t>—Dios dijo además a Moisés—: Así dirás a los hijos de Israel: "JEHOVAH, el Dios de vuestros padres, el Dios de Abraham, el Dios de Isaac y el Dios de Jacob, me ha enviado a vosotros." </a:t>
            </a:r>
            <a:r>
              <a:rPr lang="es-CO" sz="2400" i="1" dirty="0">
                <a:solidFill>
                  <a:srgbClr val="0070C0"/>
                </a:solidFill>
              </a:rPr>
              <a:t>Este es mi nombre para siempre; éste será el nombre con que seré recordado de generación en </a:t>
            </a:r>
            <a:r>
              <a:rPr lang="es-CO" sz="2400" i="1" dirty="0" smtClean="0">
                <a:solidFill>
                  <a:srgbClr val="0070C0"/>
                </a:solidFill>
              </a:rPr>
              <a:t>generación»</a:t>
            </a:r>
            <a:endParaRPr lang="es-CO" sz="2400" i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http://t0.gstatic.com/images?q=tbn:ANd9GcRAT-KzW4OOV8tYJYIAr8kI__2sjM0HHQMSlZ_uaDpIWO-4r0K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052" y="2492896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065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316835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 smtClean="0"/>
              <a:t>Y en </a:t>
            </a:r>
            <a:r>
              <a:rPr lang="es-CO" dirty="0"/>
              <a:t>el monte Carmelo </a:t>
            </a:r>
            <a:r>
              <a:rPr lang="es-CO" dirty="0" smtClean="0">
                <a:solidFill>
                  <a:srgbClr val="FF0000"/>
                </a:solidFill>
              </a:rPr>
              <a:t>1Rey.18:36-39</a:t>
            </a:r>
            <a:r>
              <a:rPr lang="es-CO" dirty="0" smtClean="0"/>
              <a:t>. </a:t>
            </a:r>
            <a:endParaRPr lang="es-CO" dirty="0"/>
          </a:p>
          <a:p>
            <a:pPr algn="ctr"/>
            <a:r>
              <a:rPr lang="es-CO" b="1" baseline="30000" dirty="0"/>
              <a:t>36 </a:t>
            </a:r>
            <a:r>
              <a:rPr lang="es-CO" dirty="0"/>
              <a:t>Cuando llegó la hora de presentar </a:t>
            </a:r>
            <a:r>
              <a:rPr lang="es-CO" dirty="0" smtClean="0"/>
              <a:t>el holocausto, </a:t>
            </a:r>
            <a:r>
              <a:rPr lang="es-CO" dirty="0"/>
              <a:t>se acercó el profeta Elías y dijo: —¡Oh Jehovah, Dios de Abraham, de Isaac y de Israel, sea hoy manifiesto que tú eres Dios en Israel y que yo soy tu siervo; y que por tu palabra he hecho todas estas </a:t>
            </a:r>
            <a:r>
              <a:rPr lang="es-CO" dirty="0" smtClean="0"/>
              <a:t>cosas!</a:t>
            </a:r>
            <a:r>
              <a:rPr lang="es-CO" dirty="0"/>
              <a:t> </a:t>
            </a:r>
            <a:r>
              <a:rPr lang="es-CO" b="1" baseline="30000" dirty="0" smtClean="0"/>
              <a:t>37 </a:t>
            </a:r>
            <a:r>
              <a:rPr lang="es-CO" dirty="0"/>
              <a:t>Respóndeme, oh Jehovah; respóndeme, para que este pueblo reconozca que tú, oh Jehovah, eres Dios, y que tú haces volver el corazón de ellos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95536" y="3789040"/>
            <a:ext cx="5940152" cy="31085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b="1" baseline="30000" dirty="0"/>
              <a:t>38 </a:t>
            </a:r>
            <a:r>
              <a:rPr lang="es-CO" sz="2800" dirty="0"/>
              <a:t>Entonces cayó fuego de Jehovah, que consumió el holocausto, la leña, las piedras y el polvo; y lamió el agua que estaba en la zanja. </a:t>
            </a:r>
            <a:r>
              <a:rPr lang="es-CO" sz="2800" b="1" baseline="30000" dirty="0" smtClean="0"/>
              <a:t>39 </a:t>
            </a:r>
            <a:r>
              <a:rPr lang="es-CO" sz="2800" dirty="0"/>
              <a:t>Al verlo toda la gente, se postraron sobre sus rostros y dijeron: —¡Jehovah es Dios! ¡Jehovah es </a:t>
            </a:r>
            <a:r>
              <a:rPr lang="es-CO" sz="2800" dirty="0" smtClean="0"/>
              <a:t>Dios!</a:t>
            </a:r>
            <a:endParaRPr lang="es-CO" sz="2800" dirty="0"/>
          </a:p>
        </p:txBody>
      </p:sp>
      <p:sp>
        <p:nvSpPr>
          <p:cNvPr id="5" name="AutoShape 2" descr="data:image/jpeg;base64,/9j/4AAQSkZJRgABAQAAAQABAAD/2wBDAAkGBwgHBgkIBwgKCgkLDRYPDQwMDRsUFRAWIB0iIiAdHx8kKDQsJCYxJx8fLT0tMTU3Ojo6Iys/RD84QzQ5Ojf/2wBDAQoKCg0MDRoPDxo3JR8lNzc3Nzc3Nzc3Nzc3Nzc3Nzc3Nzc3Nzc3Nzc3Nzc3Nzc3Nzc3Nzc3Nzc3Nzc3Nzc3Nzf/wAARCACLALoDASIAAhEBAxEB/8QAGwAAAwEBAQEBAAAAAAAAAAAABAUGAwIBAAf/xAA7EAACAQMDAgQDBQYGAgMAAAABAgMABBEFEiExQRMiUWEUcZEGIzKBoUJSscHR8BUkM1Ph8WKSQ3Ki/8QAGQEAAwEBAQAAAAAAAAAAAAAAAgMEAQAF/8QAIhEAAgMAAgMBAQEBAQAAAAAAAQIAAxESIRMxQSIEUVLw/9oADAMBAAIRAxEAPwD8jUc0VCtcIgoyED0ppGR1Y7nqx5IpnZxEYOKFjUE80ztFQY6/WprWwT0aUjW0QgdKZ20RyMetB2u3jrVBpaxFgHGRmvNssIlZPEQSWBl4OcYoG5Tg5Gc1ZX1lE0BkthvAHmx1FS92AMjn6UquzZ1b8xJ25gO4mgZkxxnFPJ1XnNLpo4yehq+u0wbK9iiSPd0pfeQBRkA809kVACAtLJ4WZiy5J71SH5SGyrInkTA68UO5A7YpjcREDHhnB54oO4hdRk9+1Fskdcgm6vdx7V0YmGM459K5ZGBIxyK3YnJ9ub1r7e371eMCK5rdmTTxG/eNdLK+OHYfnWQr0V2zobA0rrnxSAP/ACNbxvMD/qvj/wCxoK3DOdueBTGNfKMnn1qms6JhE88Sb/df/wBjXXjT/wC+/wD7GvSvNe7aZkyax2p7/wAKIS3xRSRDqAa7EftXnG6estEySMDpRtunIrJIznpRUSEEUix9lVa5GVscY7D2pnbTlBwaURMaIWQjvUbrspABj+PUZIpAyPg49eorZ4bfVwfAkSC6/cI8r/0qe8c5zXsdwyMGGcg+tJ8ediD4v+Z1f2U9pIUuYih9ccUtlhHY1baZqEOrQCz1JAzYwshPIpXrn2dm08NLHh4f2aJLcOGAH74t0ZJTQnFBPBg55+Yp3JFkZxQ7w+1WJaBMavYjeAhvKBj3oW4tiIDvAb5dqfSQe1YvAjDzqB7gU3ygyWygyVji3Z8uQpxye/rWl1bnb4ksQRvZqdm3CklFJOOvSuEjzGYpV3A9+hFMDaNk3iMnjCjwZfCsOOO9COmwjkEHuKpGs413LtI4wyt0x60lvrd4X2HJQHiiUyd0ggr3HpXg5Nax5DDAyaLYoDuF2sZRd+DyK3CnqK5jkbw8FcURaoZ8jGMUYsAGCN8ezJSc9SK05/e/SivhdvavPhj/ALY+tOV+phrMfrB7V0IaYRRhwShBA9DXQirxS89xUgCw1qIsVoJ7Zrs2guIviB/8eeaJ8Fh3H5VhY/YagH0YOq4roVr4LetfeA/rQcowCcYr6tRGw6816Q3pWbDnNvKY3BBqz0DWVuofhr3a27gbuciowqe9aQFkZcHHNKdQwi7alsGGUuv6BHEpntlBQnoO1SssDpnKnFfoejXsc9okUrKTtxihNb0FZj4tqcZ6gGlV2lejJa/6OJ4WT88lC9ByTXhtxgc5o+7tjFcYwRg4NY3P3SeU8nvVgffUoK52YC8QXgjrQ3hDccjpRdxIDtXf5iaDeOR59o5Ap6yV276ns0QkVlIyMd6UjTk3lpJcr6EZp/KsRt+G2/IZpBf3gU7Eywxg+9HWSYi4KO4k1OJI7kiIDb6gUfo0UOC8gJ/Ksls3lTxAjEE8A0+0nT2UMy5HorCmuwAk9VZLzGSzVyDGo+dE2ViI1YEc5pvDZSLlnGD1xRAhYDpUxu3oT0E/m72JzbZPT9KzMEION3/5NE3jtGXGPKPy6ZP9KVFnPO4fpWqzERNhAOATS1uJYG+7k/I9Kc22rLj/ADEZz+8nNT+JI8bkYHGTxmi44HEAmZAI2bAY9zRMitFVWuvqMbldFvJjLPbHxjj71RtYEdDkelG6dqCBmtbqTxHQbo5sf6q+4/eHf60lXHPcdK+aM4BRiGGGVx+y3agNYIwxosIOgSthltpfwSoc1v4HtUoFlMKXBiZMjzDBwD0IB7j0NGwatPDxvY+hqdqCPRlK37Hxt8jpispEVDtwCfasB9oZXhVGKtjvsFLZdW+9cjBOOoPSgWtzD8oHsxlO8Ua+cgN6UOG8hK856cUqF98RNhiT6+pp5bXcZtyUQZGMCiZConLaGM+juJ4iGVsY6mrzRryOS2jXcCcd+tQBnWO3LScsxwKN0i8khlDFjsPv0pFiaNmW1+VcHuV+raVb3X3u0h/Ve9Q2raXIm59uUB7dqtLDV0uCI2XcuOT/AMVhqNtHJI4hZCSPMjHNJrsZD3J6XZPw3qfnU1sFYSAHAoKdpn3eCcetVmrWYihYLHt7gZzmpOZ3Q4CYxwea9Kl+Q2HeozViphMsrRu5Ge+6hFYRO6jaxHQk5o+eB3DtswO9KpEnDeQAKe+KsXJ57aIYupeXax2+2KotM1GNrdVCtuB61HxRINrO3I5PFUdhMmzcowuOtDYgIh02ENKF9SjiRmkQkUuOuSqfE+EJhPAYKa4a2S+t1kO/DZAUOB+dfMqxW/hwnaF8oB78jjP5/pUwRB8lTWuT1ML24M7Sy7NiNkD13dMUN4LHkE8+9by7hEWAA2nCFu5JzXHxbJ5BBkLxnA5owM9RJOnuOIbeaeITMgZAm7phfT+tDX1uscalypQKJUTkEqeOfoaNa8SONIoXG1MCV2GNwPIBB696+up7WZ2keTxs8IqHHHQdfel6wMMLsASCCUoUZNsinac/hOep+lfSRspCoyq6YHJ4cHuD3Ao5b+2t4FUWyuykjeWXCAjkEdxXFzLa3QBikG/YcnbjOOy88D2ogx+wuH+TB7mMw/Brt3yHkgfhOMqc+5BX6UNbQSXEyQQ+aVjhV9fat005Zp9QeKR2AsYZ0YDp06e4zn5ijPs66tqCXESjxjbySRqOglAIIHryDWkgA5FAn7MbvSbm2Zk3xySKcNHE25l+YqdvElwXTp39adaNdSsJVuU8RXPmfcRubIyQfWi9b08XOmfF23hhhgTLwoHfcM/39a1XKHGnceS6JJ2tyBwR588c09sI7kwGUsVRPO3vjkD8+tT4tY7e4DyzKSDkqoJzVTqV5HaaJAgdTNcAMdvOF6/rR2H0F+zqh7LfILLfu/hmQgheASO/c0ZZ3k04xFyM9ampJWu3EcS8r0GaO06++FZkmQJzxz3oXq1ehGU3kN2epYWNybZCXfzDPGelNbG5lu77MSknbyPUVGx3ImbepyPY1Q6VcKkiuJGQ9sGoba87lpC2AkRtdxJPuSQMrHjzjH/VIrnRo0O4sM+hPBqqZ3uh5HycdQPoeaVzwOlwVuCHB5BHJxSa3KwKz8Mmrq12nYYse4pHqNoY0chVb0BFWOo7dh8Jcgdh0FTF4srhgcbW4Iq6hyT3M/orUruSfsNPuLu4WKNRuZsLuOKoYtOurXyGKJ9xwuSDnHX+dE6ZbRgliGDAYHJByeM0dJafD29rGshV5ZCoLdwepz+Z4prWknBIhTwwmBIsqhVSBI1wTnA49q9hhlmmxG0ZTGVZAMY57446UZKNlrHcQxrIB92oY/6gHQkY4P8AHiutOlW9iNy+IgY8MEXyk5OMjtjHSl95sI2YciC6hkiJL2sr+G2BuYcYA+tCCHUm5Sym2nkeQ9PpVNJfeMILVLcu8ufEkZeVBHBz9PrWUiRrIyia6wCQMbj/ADrQf9ii2nZ0ZbXZOsyqzWsboXYZ3AqCpx+dTcc4WMoHIORjzY4zRtyjXVqqeKRhQDtP4gPWgxpqFBh5AOxJIpqKAO5raT1NY5Ayibfs2tggM3Az0/v1rdZtsSuH3M58gJyD/f60KumAK26eQIB5l46UTDCIYpLiQngZAPXHv/QVzZDrVjDrbUTHqXhQ8mSBRMSeQqnIA+fH0reK5eyvGaMjf4W8HAOJABkZ7EgA/lU/9nsTXNxcynbGG3Mx4xjoPlTm8kK2/wATxGI2DQoRguff55x+dJYfrJUijxbGqWUmoxTmARs2/fsAw3PVvz9vaiodIF3prWsjgt+I8dSM8frSCy1SaLUMrINr4eM9OD+E/LoPzqzhuzciG7hz4o4dW6+nPuDwaTaGTIlLA7Eifj81lLNNP4RYqJfCHPYHk/wo7aYx4EkIYKMLkninV+Y7AH7ksZJ5X2qM4y5pdNBLdyYEe3jG48D9atV9ES6BTg9wPcLddyoBuPT1raFDJn7sMe4B4FfR2GbqNJp8gEDGDj5U5tZ9PtLuSzucs6DJTwhgn2NazZ6gom++oZouktcKNgOGH4cdapNP0tPiDbOMSqm5gozsHQA+59Kn4tTvZ3KwSCygIIBjG0gYPU96a6fqjaPEsNrGS0mSZpOSx9f+6gtDmXAtxxJWafZm3kcy+WPGATxW93p8FwQwAdlUjAOKmzr3iAGVYyqqSzZ7njA5pdYfaDF64SQ+Js3MOxXgZGO/fHtUwpb3E+GzeROGfata3elyBzGHixnnp8qX6lc20qCSCFRuQZHoadalf/4rYS2Uki72/BID1PoanLazjt3xdElwfwg/wqivCNPsSgFyP1DNLtGeFm8NmA5Kj9BQk0+oCdlnQpb7/wDTcBl9M8n+FP7LXHghMe1JIDyQU5NcSJpGq+YBoHboM8H/AJolcq2sJlikjDA7e6S50O5S3RQ52+XptZTnj24rHRZxZ2L5QIHuGKkjkEsAMevGaMvvA062ZGjZVYcsOuD3GK+Y2dkLTYBJHIdgdWPlyccHv9aPkCJLYmHTALG9n+Ds43Drslk28HO3dkAfX9BVbFA0cSJ4SnaoGeOaj4XeGeWG4R7hFIZ23ZZducsCP7xWMr/aDxX2tHjcceRa1k31Et11JiS9igjxbXLzyKM+diBjv04zRNnq8q27ySLGu2QJksec/WlFtYTsVdgQpOPSnE9lHaaeYQAWLB/mR/xVbBfU6vk3cItZ3u5mVZXkh3cMeN3P6179pbpYLQxDAY+Rfn3P5V7YNGqwtHwqrj+tKkLazrrSNzbWwLbfXB4+ppefrfglYbE4j2Yf9l4w0TCQYWHkKe5/eah/tBeztIJkb/L28gUj1J4ya20otFBe3HSMyHb/AORpdrE6w6DJE3MlzOMH2GCa5RtmzLGyjj6/91CfikuklmGMRNjCjkxsOfoxP1FVX2Z1ci4UM2T4qFucDkEN+Xl3flUHotw1qUSaCQq5wDgYcEcgH1qxtFjLwwKQTkOGxwynjI9eucUd6jO5DR33uT252XLRtHGzYYjd+z1P8z1opYEafcyqHOAcOa6uNOmsJ/CZXMeBtcRkBgRn6/0rpMmAxbj4f7u/aP0qUnBglwG9wYalpIaSO7eNJVkKsGwM+44pdfmwuSJBqVoZFbiR4ASPmQRThNF064BMmnwSEebBBOfzqUVrS0uZLfUNIhhIb8MkeSRn9knjFMrw+oD6PeQ60vkivRbC6gO4bmlhHOB2xk9c071XUFmEFtb3VtBtQv8AfE9CTjp8qVwzaY03hxW8O4DKgAMeuP7z6URf2WnMyrJbRsGGXxg7fl3rHA3TCUtxwGA3l3dwqzNLbT24/C8LZKn3zig7Wa5ublLzToWmjmGx40HMbZzz2A44PvTOPTbWz81qo8Mjd+MkBfXkkZrF7kXlw9itwUjTiRkbGDz0IHoRTFIzqA2n2Z1PLf2boY7cyF93EZDFTnIzj50yW98SOM31lcRzqRgtFgZ+dJrTRri3ug0F1OsLYbfxg/r156Y/Ot9Wt7qC3l+Jd2g9YiQy98H1B/6oSFYwlssQbPbrULhbtk0qA3KAeeROmfTOe1fG+1lmx/hsgUdWyuf40Bp4tbe2illk80uPJuJHP9jtRXiW8DKyHcB+LoSD/wB1vAfBM8rHsnIXY6nqtp5brS55bfcSyYB+nPFPdI1jTby5iszayKxcmOKZcFWI6+30ofTdPttT083Ek1xFKpwjI+Mjv1zivv8ACTbsWtL+5Vu+8hqSxQnvowgjsJigN1qrur77dZArFePLkDB9eK7ubu6a4lKo2C5Ix86xdbmFGVbhixU87U/hjmvFvpio3iXdjnCpjP0ogOUSy8fcXX0KWFsWMgVw3EfUk+lL9an3WyypnawB/rTDVln1bS9M1S0fbMA0NwCeHI6Nn1wSPpWEGkXNzbeFeTxbeuVXnHcelORgBpnfo6BBI7OWH7LyXzzMsjhtqY6p0B+ea6sY0t7dba2KtNPjxJB0A/p1pj9oHiFrbW2PuZpAhweoA4/v2FLIUSwdokkLlRhSRg4A4H61gPJYxfwYVdMvhwWsAwg7fpk/PrQP2kshJo6zRjJglLEAdFPGa0kuooIVnmfaCgAPcnPYVvY3sN3bTITtQoyOj8HB4/pWqGBBHyazKwKn6Il0W4aOIr4q+CeHinXdG2fftVCDJHaxxCzNxFH5hG8hDBe5Vu+OPyI9KitO8VZykJLZ8pUftCqfRJpIEEEgcBW3xqwyDxyoPbin2D7PMU51LD7N6nYX1jLa4uLdCuPElfeI27EE85oiK3e1mkjuXL7ujHG1h6ipYm5015H05PGs5TuI2Bhzz/zVdFcC50SO4lUxzwDps5K9+K861OPY9GXU2acMw1K9TSNNubhY2YKuFwM4Y9Ca/Pda1aPV4VD3Fxd3AztTZwp/Liv0G+1NdL0GW9lg+JUkII3HGW4GfaoqPWoZbozyJGJAOFiQIEHooGMCnfzDonJ1za2E9QC10HUmkSeaWO1OMjxnxkfyzXVzqt9bTtby+Hcucnyc5+lGSavbuHeR0L9i3nYf0pAl6H1F5wWHGFy2TVSgse4liq4EMdx3Gu34eO2gMXO4lvXHHX2oWGHUNGvhHcQvvmGI3B7nqeevei01yQrgHwwBhmznt2AobWNUW409onZZjnyu+QVH/jQgHczqEeObvcbW+sSWzxw38ckWEJcE7ioB6+4xR1trUM9kQsayqSRk8Fe3OfnSPT/hTYQeMjPIY8Ozk+XPUfKnmnWekhOjBRgEg4/KgZUHsRimwjoyZ1iSyMyCyDtMJCCD+EcYx71QaNokd5amS6kkw0hbp070su9PsItVElrJJJBvyTjnP5U2sL11HwaSlXA8pGBijZWK4sSjqGJaUFvEtlGFt3keI9Qckr/OuoUEmUH4D3B7etSlxeX0IaaPcXXIZcn1NUGjXBniZ8KEGMZPUEVI9JT9GW1f0K35EFsJba8vJbaO5RZEBP3zFcqOSflivTqn2aBx8TdPj9pVUA+4pbqOm7NSvmhAjSaEIpAycEjJ+gxSX/DVXgzLxxzVNdHkGg9SOy8qcMc2X3Gg2VuxxvDTlQSOCcDp7Ct7SVYl8PeI3c8IWLfTJpNfszXEuWby8DDEYAwKDlQbyuWxnpuOK4V8hCFvH5KXUFs72Hwrm4MJRgySAgcikd7DaRXKzQ6xBJjqJBjPtkcUnmRTnIzivBGmzO0dKNauP2C1xYeoIZ5J7hGdgEBBAPIUHnpR9xcWgjAhmuGfuSgCj5c5rAouUGOD1HrTjSbaB3jDRKc9eKYTgiQpae/ZS9hsbgu/h7ODvxhj9aK1fVJ7jUpTpVqWicDMpVhk45wcgU8sNNtHUM8WT7scfTNMYNOsgc/Cwk46lATUj2KG3JWlTcOOyOgg1W8EaRu3xCDDo1wygrkkE4OOpPr2pxa3NzaHwLq6hj3LtKxksf0H8aaXJ2NtTCqOyjAqZuLud5FRpMqWbsK4ObBM4iqUNvdpb6fcR3viTWzRlTHIOXHp0xUHcafG0mbZXhiblVbJOPnVgHZ7do2YldvTPtSeww9xKrKhCDy+UcdaKr8gmBaoYiTrWDBiAWJHYbsfWubS0meU7YwCp/EzYwaqYoIvi3Tw12kcjFcm1gSRwkSgGME47nBp4eL8UnriynyNzEknnFeSaVcrGsrx78tjaGHHvVNpqjeFI8o6D0ptNp9pNbzGWBWO0+tCbSDkIUaN2Q/g3auZDkhuzK39Oa4mF2uF8QSE9gxAH8qrUiRINiLhVHA9KzhiSVgsoLgqfxEms8kLwkfZN6fPOk6ozSLu5JI3D58dqrtK0qWYNPA0QmIxtPRqTy28P+JyrsG1RgD0p3pSiOZBH5fka17W49RaUrp2aT2FyWAXaCRgjHX+zTOOFrKyZ36KuXOO/YUxVVMG8gbh0OOaHu3Y2TZJ4ANQNcz9GWV0qn6EXGQz2oTBY7cgjOQKm3s13t903U/sn+lP0ZmjkkLHeEOGzyOKnHu7ne3+Yl6n9s0+ssPRiLVBzZ//2Q=="/>
          <p:cNvSpPr>
            <a:spLocks noChangeAspect="1" noChangeArrowheads="1"/>
          </p:cNvSpPr>
          <p:nvPr/>
        </p:nvSpPr>
        <p:spPr bwMode="auto">
          <a:xfrm>
            <a:off x="0" y="-427038"/>
            <a:ext cx="1190625" cy="895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2" name="Picture 4" descr="http://4.bp.blogspot.com/-nERt26J2oOc/ThyYqQVMsKI/AAAAAAAAFPA/5yRqC7oVCHA/s400/20080801173228-monte-carme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108" y="3788532"/>
            <a:ext cx="2627379" cy="306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393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016224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Con estas evidencias y muchas más, de </a:t>
            </a:r>
            <a:r>
              <a:rPr lang="es-CO" dirty="0"/>
              <a:t>un modo especial, en la antigüedad los judíos deberían haber sido </a:t>
            </a:r>
            <a:r>
              <a:rPr lang="es-CO" i="1" dirty="0">
                <a:solidFill>
                  <a:srgbClr val="0070C0"/>
                </a:solidFill>
              </a:rPr>
              <a:t>testigos</a:t>
            </a:r>
            <a:r>
              <a:rPr lang="es-CO" dirty="0"/>
              <a:t> de Dios, un testimonio vivo como nación, de que Jehová es Dios</a:t>
            </a:r>
            <a:r>
              <a:rPr lang="es-CO" dirty="0" smtClean="0"/>
              <a:t>.</a:t>
            </a:r>
          </a:p>
        </p:txBody>
      </p:sp>
      <p:pic>
        <p:nvPicPr>
          <p:cNvPr id="3074" name="Picture 2" descr="http://t1.gstatic.com/images?q=tbn:ANd9GcSLINuexrU4VmacpnVYNy_A6euBrtVyczIy_LQBwA1adWjY8Ddr7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636912"/>
            <a:ext cx="2592288" cy="3785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2636912"/>
            <a:ext cx="6048672" cy="378565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Después de la invasión de Senaquerib rey de </a:t>
            </a:r>
            <a:r>
              <a:rPr lang="es-CO" sz="2400" dirty="0" smtClean="0"/>
              <a:t>Siria </a:t>
            </a:r>
            <a:r>
              <a:rPr lang="es-CO" sz="2400" dirty="0"/>
              <a:t>narrada en </a:t>
            </a:r>
            <a:r>
              <a:rPr lang="es-CO" sz="2400" dirty="0">
                <a:solidFill>
                  <a:srgbClr val="FF0000"/>
                </a:solidFill>
              </a:rPr>
              <a:t>(2 reyes 18:13-19:34)</a:t>
            </a:r>
            <a:r>
              <a:rPr lang="es-CO" sz="2400" dirty="0"/>
              <a:t>, y su liberación </a:t>
            </a:r>
            <a:r>
              <a:rPr lang="es-CO" sz="2400" dirty="0" smtClean="0"/>
              <a:t>milagrosa; </a:t>
            </a:r>
            <a:r>
              <a:rPr lang="es-CO" sz="2400" b="1" baseline="30000" dirty="0"/>
              <a:t>«</a:t>
            </a:r>
            <a:r>
              <a:rPr lang="es-CO" sz="2400" i="1" dirty="0">
                <a:solidFill>
                  <a:srgbClr val="0070C0"/>
                </a:solidFill>
              </a:rPr>
              <a:t>Y aconteció que la misma noche salió el ángel de Jehová, e hirió en el campamento de los asirios ciento ochenta y cinco mil</a:t>
            </a:r>
            <a:r>
              <a:rPr lang="es-CO" sz="2400" dirty="0"/>
              <a:t>; y cuando se levantaron por la mañana, he aquí, todo </a:t>
            </a:r>
            <a:r>
              <a:rPr lang="es-CO" sz="2400" i="1" dirty="0"/>
              <a:t>era</a:t>
            </a:r>
            <a:r>
              <a:rPr lang="es-CO" sz="2400" dirty="0"/>
              <a:t> cuerpos de muertos</a:t>
            </a:r>
            <a:r>
              <a:rPr lang="es-CO" sz="2400" dirty="0" smtClean="0"/>
              <a:t>.</a:t>
            </a:r>
            <a:r>
              <a:rPr lang="es-CO" sz="2400" dirty="0"/>
              <a:t> Entonces Senaquerib, rey de Asiria partió, y fue y regresó a Nínive, donde se </a:t>
            </a:r>
            <a:r>
              <a:rPr lang="es-CO" sz="2400" dirty="0" smtClean="0"/>
              <a:t>quedó </a:t>
            </a:r>
            <a:r>
              <a:rPr lang="es-CO" sz="2400" dirty="0" smtClean="0">
                <a:solidFill>
                  <a:srgbClr val="FF0000"/>
                </a:solidFill>
              </a:rPr>
              <a:t>(</a:t>
            </a:r>
            <a:r>
              <a:rPr lang="es-CO" sz="2400" dirty="0">
                <a:solidFill>
                  <a:srgbClr val="FF0000"/>
                </a:solidFill>
              </a:rPr>
              <a:t>verso 35-37</a:t>
            </a:r>
            <a:r>
              <a:rPr lang="es-CO" sz="2400" dirty="0" smtClean="0">
                <a:solidFill>
                  <a:srgbClr val="FF0000"/>
                </a:solidFill>
              </a:rPr>
              <a:t>).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53714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2016224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Esta liberación para el </a:t>
            </a:r>
            <a:r>
              <a:rPr lang="es-CO" dirty="0"/>
              <a:t>remanente de Jerusalén fue para el mundo de ese entonces un testimonio del amor de Dios para con su pueblo y de su poder para librarlo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2" name="1 Rectángulo"/>
          <p:cNvSpPr/>
          <p:nvPr/>
        </p:nvSpPr>
        <p:spPr>
          <a:xfrm>
            <a:off x="395536" y="2413338"/>
            <a:ext cx="518457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CO" sz="2800" dirty="0" smtClean="0"/>
          </a:p>
          <a:p>
            <a:pPr algn="ctr"/>
            <a:r>
              <a:rPr lang="es-CO" sz="2800" dirty="0" smtClean="0"/>
              <a:t>Aun </a:t>
            </a:r>
            <a:r>
              <a:rPr lang="es-CO" sz="2800" dirty="0"/>
              <a:t>hoy, aunque ya no constituyen más el pueblo escogido de Dios, los judíos dan un testimonio convincente de que la Palabra de Dios es la verdad. </a:t>
            </a:r>
          </a:p>
          <a:p>
            <a:endParaRPr lang="es-CO" dirty="0"/>
          </a:p>
          <a:p>
            <a:r>
              <a:rPr lang="es-CO" dirty="0"/>
              <a:t>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5336646"/>
            <a:ext cx="8496944" cy="95410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La iglesia de hoy desempeña un papel similar al de Israel en tiempos antiguos</a:t>
            </a:r>
          </a:p>
        </p:txBody>
      </p:sp>
      <p:pic>
        <p:nvPicPr>
          <p:cNvPr id="1026" name="Picture 2" descr="http://t1.gstatic.com/images?q=tbn:ANd9GcQ3M-HSijxsQjdBLqg8jfyA2otbjIVvba48xWGIZQy379PVB-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2780928"/>
            <a:ext cx="2466975" cy="222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71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4618856" cy="3672408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1Ped.2:9.</a:t>
            </a: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Pero </a:t>
            </a:r>
            <a:r>
              <a:rPr lang="es-CO" dirty="0"/>
              <a:t>vosotros sois linaje escogido, real sacerdocio, nación santa, pueblo adquirido, </a:t>
            </a:r>
            <a:r>
              <a:rPr lang="es-CO" i="1" dirty="0">
                <a:solidFill>
                  <a:srgbClr val="0070C0"/>
                </a:solidFill>
              </a:rPr>
              <a:t>para que anunciéis las virtudes de aquel que os ha llamado de las tinieblas a su luz </a:t>
            </a:r>
            <a:r>
              <a:rPr lang="es-CO" i="1" dirty="0" smtClean="0">
                <a:solidFill>
                  <a:srgbClr val="0070C0"/>
                </a:solidFill>
              </a:rPr>
              <a:t>admirable.</a:t>
            </a:r>
            <a:endParaRPr lang="es-CO" i="1" dirty="0">
              <a:solidFill>
                <a:srgbClr val="0070C0"/>
              </a:solidFill>
            </a:endParaRPr>
          </a:p>
        </p:txBody>
      </p:sp>
      <p:pic>
        <p:nvPicPr>
          <p:cNvPr id="2050" name="Picture 2" descr="http://t0.gstatic.com/images?q=tbn:ANd9GcRMaUwTFv3DwrJrOcIn2LHZMFJ09X8PTbgVsXYd6xP77Wl0q8S1g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8680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4457701"/>
            <a:ext cx="8208912" cy="181588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Así </a:t>
            </a:r>
            <a:r>
              <a:rPr lang="es-CO" sz="2800" dirty="0"/>
              <a:t>como Dios apartó a la nación judía para que diera testimonio de los principios del gobierno </a:t>
            </a:r>
            <a:r>
              <a:rPr lang="es-CO" sz="2800" dirty="0" smtClean="0"/>
              <a:t>celestial, </a:t>
            </a:r>
            <a:r>
              <a:rPr lang="es-CO" sz="2800" dirty="0"/>
              <a:t>más tarde llamó a la iglesia cristiana para que fuera una “</a:t>
            </a:r>
            <a:r>
              <a:rPr lang="es-CO" sz="2800" i="1" dirty="0">
                <a:solidFill>
                  <a:srgbClr val="0070C0"/>
                </a:solidFill>
              </a:rPr>
              <a:t>nación santa</a:t>
            </a:r>
            <a:r>
              <a:rPr lang="es-CO" sz="2800" dirty="0"/>
              <a:t>” que lo representara en la </a:t>
            </a:r>
            <a:r>
              <a:rPr lang="es-CO" sz="2800" dirty="0" smtClean="0"/>
              <a:t>tierra. 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57617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0070C0"/>
                </a:solidFill>
                <a:latin typeface="Agency FB" pitchFamily="34" charset="0"/>
              </a:rPr>
              <a:t>¿Qué se necesita para que dos personas anden juntas?</a:t>
            </a:r>
            <a:endParaRPr lang="es-CO" b="1" i="1" dirty="0">
              <a:solidFill>
                <a:srgbClr val="0070C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087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Amós 3:3</a:t>
            </a:r>
            <a:r>
              <a:rPr lang="es-CO" dirty="0" smtClean="0"/>
              <a:t>. ¿</a:t>
            </a:r>
            <a:r>
              <a:rPr lang="es-CO" i="1" dirty="0" smtClean="0"/>
              <a:t>Andarán </a:t>
            </a:r>
            <a:r>
              <a:rPr lang="es-CO" i="1" dirty="0"/>
              <a:t>dos juntos</a:t>
            </a:r>
            <a:r>
              <a:rPr lang="es-CO" dirty="0"/>
              <a:t>, si no estuvieren de concierto? </a:t>
            </a:r>
            <a:endParaRPr lang="es-CO" dirty="0" smtClean="0"/>
          </a:p>
        </p:txBody>
      </p:sp>
      <p:sp>
        <p:nvSpPr>
          <p:cNvPr id="5" name="4 Rectángulo"/>
          <p:cNvSpPr/>
          <p:nvPr/>
        </p:nvSpPr>
        <p:spPr>
          <a:xfrm>
            <a:off x="323528" y="3140968"/>
            <a:ext cx="5040560" cy="304698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O “tienen una cita”. Así como dos personas no caminan juntas a menos que tengan un propósito común en vista, así también el Señor indica que la relación especial que él había mantenido con Israel </a:t>
            </a:r>
            <a:r>
              <a:rPr lang="es-CO" sz="2400" dirty="0" smtClean="0"/>
              <a:t>no </a:t>
            </a:r>
            <a:r>
              <a:rPr lang="es-CO" sz="2400" dirty="0"/>
              <a:t>podría continuar mientras Israel se aferrara de sus </a:t>
            </a:r>
            <a:r>
              <a:rPr lang="es-CO" sz="2400" dirty="0" smtClean="0"/>
              <a:t>iniquidades.</a:t>
            </a:r>
            <a:endParaRPr lang="es-CO" sz="2400" dirty="0"/>
          </a:p>
        </p:txBody>
      </p:sp>
      <p:pic>
        <p:nvPicPr>
          <p:cNvPr id="2050" name="Picture 2" descr="http://ts2.mm.bing.net/images/thumbnail.aspx?q=4599562744038049&amp;id=ec7e032ed92a5ac2b232387cad3d5a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140968"/>
            <a:ext cx="259228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508104" y="5301208"/>
            <a:ext cx="3491880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/>
              <a:t>«De toda la familia de la tierra, solo a vosotros he escogido» </a:t>
            </a:r>
            <a:endParaRPr lang="es-CO" dirty="0" smtClean="0"/>
          </a:p>
          <a:p>
            <a:pPr algn="ctr"/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Amós 3:2; </a:t>
            </a:r>
            <a:r>
              <a:rPr lang="es-CO" dirty="0" smtClean="0">
                <a:solidFill>
                  <a:srgbClr val="FF0000"/>
                </a:solidFill>
              </a:rPr>
              <a:t>lea Gén.5:22;6:9</a:t>
            </a:r>
            <a:r>
              <a:rPr lang="es-CO" dirty="0">
                <a:solidFill>
                  <a:srgbClr val="FF00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543608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9"/>
            <a:ext cx="8229600" cy="1872208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Es </a:t>
            </a:r>
            <a:r>
              <a:rPr lang="es-CO" dirty="0"/>
              <a:t>muy expresiva la traducción de la LXX: “¿Caminarán dos juntos en absoluto si no se conocen</a:t>
            </a:r>
            <a:r>
              <a:rPr lang="es-CO" dirty="0" smtClean="0"/>
              <a:t>?”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564904"/>
            <a:ext cx="4896544" cy="2308324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400" dirty="0"/>
              <a:t>Caminar “juntos” con Dios no significa algo ocasional, sino un hábito continuo que brota de una relación establecida. Significa un compañerismo basado en una mutua armonía de mente y espíritu</a:t>
            </a:r>
            <a:r>
              <a:rPr lang="es-CO" sz="2400" dirty="0" smtClean="0"/>
              <a:t>.</a:t>
            </a:r>
            <a:endParaRPr lang="es-CO" sz="2400" dirty="0"/>
          </a:p>
        </p:txBody>
      </p:sp>
      <p:pic>
        <p:nvPicPr>
          <p:cNvPr id="3074" name="Picture 2" descr="http://ts3.mm.bing.net/images/thumbnail.aspx?q=4693188728324558&amp;id=3f8887c9ac4bee0c30105577869b47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5102" y="2532551"/>
            <a:ext cx="1721194" cy="234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53751" y="5094875"/>
            <a:ext cx="6552728" cy="156966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3200" dirty="0"/>
              <a:t>Para que dos personas caminen “juntas” deben marchar en la misma dirección. </a:t>
            </a:r>
          </a:p>
        </p:txBody>
      </p:sp>
      <p:pic>
        <p:nvPicPr>
          <p:cNvPr id="3076" name="Picture 4" descr="http://ts1.mm.bing.net/images/thumbnail.aspx?q=4942043425342500&amp;id=3d9bac109e0af354a11e7639a7e2c0f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873228"/>
            <a:ext cx="1656184" cy="173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742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i="1" dirty="0" smtClean="0">
                <a:latin typeface="Agency FB" pitchFamily="34" charset="0"/>
              </a:rPr>
              <a:t>¿Después de haberse relacionado estrechamente con Dios, qué cargo les asigna?</a:t>
            </a:r>
            <a:endParaRPr lang="es-CO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690864" cy="499715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baseline="30000" dirty="0" smtClean="0"/>
              <a:t> </a:t>
            </a:r>
            <a:r>
              <a:rPr lang="es-CO" b="1" dirty="0" smtClean="0"/>
              <a:t>      </a:t>
            </a:r>
            <a:r>
              <a:rPr lang="es-CO" b="1" dirty="0" smtClean="0">
                <a:solidFill>
                  <a:srgbClr val="FF0000"/>
                </a:solidFill>
              </a:rPr>
              <a:t>2 Cort.5:20</a:t>
            </a:r>
            <a:r>
              <a:rPr lang="es-CO" b="1" dirty="0" smtClean="0"/>
              <a:t>.</a:t>
            </a:r>
          </a:p>
          <a:p>
            <a:pPr marL="0" indent="0" algn="ctr">
              <a:buNone/>
            </a:pPr>
            <a:r>
              <a:rPr lang="es-CO" b="1" dirty="0" smtClean="0"/>
              <a:t> </a:t>
            </a:r>
            <a:r>
              <a:rPr lang="es-CO" dirty="0" smtClean="0"/>
              <a:t>Así </a:t>
            </a:r>
            <a:r>
              <a:rPr lang="es-CO" dirty="0"/>
              <a:t>que, somos </a:t>
            </a:r>
            <a:r>
              <a:rPr lang="es-CO" i="1" dirty="0">
                <a:solidFill>
                  <a:srgbClr val="0070C0"/>
                </a:solidFill>
              </a:rPr>
              <a:t>embajadores</a:t>
            </a:r>
            <a:r>
              <a:rPr lang="es-CO" dirty="0"/>
              <a:t> en nombre de Cristo; y como Dios os exhorta por medio nuestro, rogamos en nombre de Cristo: ¡</a:t>
            </a:r>
            <a:r>
              <a:rPr lang="es-CO" dirty="0" smtClean="0"/>
              <a:t>Reconciliaos </a:t>
            </a:r>
            <a:r>
              <a:rPr lang="es-CO" dirty="0"/>
              <a:t>con Dios</a:t>
            </a:r>
            <a:r>
              <a:rPr lang="es-CO" dirty="0" smtClean="0"/>
              <a:t>!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5280620" y="1628800"/>
            <a:ext cx="35283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Diccionario define a un embajador como un Agente </a:t>
            </a:r>
            <a:r>
              <a:rPr lang="es-ES" dirty="0"/>
              <a:t>diplomático de máxima categoría autorizado oficialmente para representar al gobierno de su país en un estado extranjero de modo permanente</a:t>
            </a:r>
            <a:r>
              <a:rPr lang="es-ES" dirty="0" smtClean="0"/>
              <a:t>.</a:t>
            </a:r>
            <a:endParaRPr lang="es-CO" dirty="0"/>
          </a:p>
        </p:txBody>
      </p:sp>
      <p:pic>
        <p:nvPicPr>
          <p:cNvPr id="1026" name="Picture 2" descr="http://t1.gstatic.com/images?q=tbn:ANd9GcRnZf1gWA9pJYvszD6fHqjjE6rKaYasUzYCCFyfTm8UBB5HoY3r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620" y="3383126"/>
            <a:ext cx="3528391" cy="3151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7702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8712968" cy="619268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600" b="1" u="sng" dirty="0"/>
              <a:t>Somos embajadores</a:t>
            </a:r>
            <a:r>
              <a:rPr lang="es-CO" b="1" dirty="0"/>
              <a:t>. </a:t>
            </a:r>
            <a:r>
              <a:rPr lang="es-CO" dirty="0" smtClean="0"/>
              <a:t>Gr</a:t>
            </a:r>
            <a:r>
              <a:rPr lang="es-CO" dirty="0"/>
              <a:t>. presbéuō, literalmente “ser mayor”, y por lo tanto “ser anciano”, “ser embajador”.  </a:t>
            </a:r>
            <a:r>
              <a:rPr lang="es-CO" i="1" dirty="0">
                <a:solidFill>
                  <a:srgbClr val="0070C0"/>
                </a:solidFill>
              </a:rPr>
              <a:t>Esto caracteriza al embajador como una persona llena de dignidad y experiencia, y por lo tanto investido de autoridad</a:t>
            </a:r>
            <a:r>
              <a:rPr lang="es-CO" dirty="0"/>
              <a:t>. 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Los </a:t>
            </a:r>
            <a:r>
              <a:rPr lang="es-CO" dirty="0"/>
              <a:t>embajadores de Cristo lo llegan a ser por </a:t>
            </a:r>
            <a:r>
              <a:rPr lang="es-CO" dirty="0" smtClean="0"/>
              <a:t>las siguientes razones:</a:t>
            </a:r>
          </a:p>
          <a:p>
            <a:pPr marL="0" indent="0">
              <a:buNone/>
            </a:pPr>
            <a:r>
              <a:rPr lang="es-CO" dirty="0" smtClean="0"/>
              <a:t>1).  Haberse </a:t>
            </a:r>
            <a:r>
              <a:rPr lang="es-CO" dirty="0"/>
              <a:t>unido antes con él y a su causa</a:t>
            </a:r>
            <a:r>
              <a:rPr lang="es-CO" dirty="0">
                <a:solidFill>
                  <a:srgbClr val="FF0000"/>
                </a:solidFill>
              </a:rPr>
              <a:t> </a:t>
            </a:r>
            <a:r>
              <a:rPr lang="es-CO" dirty="0" smtClean="0">
                <a:solidFill>
                  <a:srgbClr val="FF0000"/>
                </a:solidFill>
              </a:rPr>
              <a:t>(Hech.14:23)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2).  </a:t>
            </a:r>
            <a:r>
              <a:rPr lang="es-CO" dirty="0"/>
              <a:t>Se distinguen por su fidelidad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1Co.4:2)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3).  Su </a:t>
            </a:r>
            <a:r>
              <a:rPr lang="es-CO" dirty="0"/>
              <a:t>celo. Cuidado, esmero, interés que alguien pone al hacer </a:t>
            </a:r>
            <a:r>
              <a:rPr lang="es-CO" dirty="0" smtClean="0"/>
              <a:t>algo</a:t>
            </a:r>
          </a:p>
          <a:p>
            <a:pPr marL="0" indent="0">
              <a:buNone/>
            </a:pPr>
            <a:r>
              <a:rPr lang="es-CO" dirty="0" smtClean="0"/>
              <a:t>4).  Su </a:t>
            </a:r>
            <a:r>
              <a:rPr lang="es-CO" dirty="0"/>
              <a:t>comprensión personal de las grandes verdades del Evangelio que conocen por </a:t>
            </a:r>
            <a:r>
              <a:rPr lang="es-CO" dirty="0" smtClean="0"/>
              <a:t>experiencia</a:t>
            </a:r>
            <a:r>
              <a:rPr lang="es-CO" dirty="0"/>
              <a:t>.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5).  </a:t>
            </a:r>
            <a:r>
              <a:rPr lang="es-CO" dirty="0"/>
              <a:t> </a:t>
            </a:r>
            <a:r>
              <a:rPr lang="es-CO" dirty="0" smtClean="0"/>
              <a:t>Su </a:t>
            </a:r>
            <a:r>
              <a:rPr lang="es-CO" dirty="0"/>
              <a:t>diligencia en estudiar, en orar, en ganar almas y en la edificación de la iglesia.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dirty="0"/>
              <a:t>No hay mayor dignidad ni mayor honor que ser embajador de Cristo y del reino de los cielos. </a:t>
            </a:r>
            <a:r>
              <a:rPr lang="es-CO" dirty="0" smtClean="0"/>
              <a:t>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9259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8740" y="3861049"/>
            <a:ext cx="8639235" cy="2448271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sz="3800" dirty="0" smtClean="0"/>
              <a:t>Dios </a:t>
            </a:r>
            <a:r>
              <a:rPr lang="es-CO" sz="3800" dirty="0"/>
              <a:t>habla a los hombres por medio de sus embajadores así como reconcilió al mundo consigo por medio de Cristo. </a:t>
            </a:r>
            <a:endParaRPr lang="es-CO" sz="3800" dirty="0" smtClean="0"/>
          </a:p>
          <a:p>
            <a:pPr marL="0" indent="0">
              <a:buNone/>
            </a:pPr>
            <a:endParaRPr lang="es-CO" sz="3800" dirty="0"/>
          </a:p>
          <a:p>
            <a:pPr marL="0" indent="0" algn="ctr">
              <a:buNone/>
            </a:pPr>
            <a:r>
              <a:rPr lang="es-CO" sz="3800" dirty="0" smtClean="0"/>
              <a:t>En </a:t>
            </a:r>
            <a:r>
              <a:rPr lang="es-CO" sz="3800" dirty="0"/>
              <a:t>cuanto al interés que tiene Dios por los pecadores</a:t>
            </a:r>
            <a:r>
              <a:rPr lang="es-CO" sz="3800" dirty="0" smtClean="0"/>
              <a:t>, </a:t>
            </a:r>
            <a:r>
              <a:rPr lang="es-CO" sz="3800" dirty="0" smtClean="0">
                <a:solidFill>
                  <a:srgbClr val="FF0000"/>
                </a:solidFill>
              </a:rPr>
              <a:t>(Lea Isa.1:18</a:t>
            </a:r>
            <a:r>
              <a:rPr lang="es-CO" sz="3800" dirty="0">
                <a:solidFill>
                  <a:srgbClr val="FF0000"/>
                </a:solidFill>
              </a:rPr>
              <a:t>; </a:t>
            </a:r>
            <a:r>
              <a:rPr lang="es-CO" sz="3800" dirty="0" smtClean="0">
                <a:solidFill>
                  <a:srgbClr val="FF0000"/>
                </a:solidFill>
              </a:rPr>
              <a:t>Jer.44:4</a:t>
            </a:r>
            <a:r>
              <a:rPr lang="es-CO" sz="3800" dirty="0">
                <a:solidFill>
                  <a:srgbClr val="FF0000"/>
                </a:solidFill>
              </a:rPr>
              <a:t>; </a:t>
            </a:r>
            <a:r>
              <a:rPr lang="es-CO" sz="3800" dirty="0" smtClean="0">
                <a:solidFill>
                  <a:srgbClr val="FF0000"/>
                </a:solidFill>
              </a:rPr>
              <a:t>Eze.33:11). </a:t>
            </a:r>
            <a:endParaRPr lang="es-CO" sz="3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20" y="476672"/>
            <a:ext cx="4608512" cy="28623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3600" dirty="0"/>
              <a:t>El embajador de Cristo es quien presenta “la palabra de la reconciliación” </a:t>
            </a:r>
            <a:r>
              <a:rPr lang="es-CO" sz="3600" dirty="0">
                <a:solidFill>
                  <a:srgbClr val="FF0000"/>
                </a:solidFill>
              </a:rPr>
              <a:t>(2Co.5:19).</a:t>
            </a:r>
            <a:r>
              <a:rPr lang="es-CO" sz="3600" dirty="0"/>
              <a:t> </a:t>
            </a:r>
          </a:p>
        </p:txBody>
      </p:sp>
      <p:pic>
        <p:nvPicPr>
          <p:cNvPr id="2050" name="Picture 2" descr="http://ts1.mm.bing.net/images/thumbnail.aspx?q=4745840737518112&amp;id=cd42585e0c0085a4bcd4c269244b1e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955650"/>
            <a:ext cx="1801738" cy="238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004" y="955650"/>
            <a:ext cx="2033972" cy="2383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004048" y="153506"/>
            <a:ext cx="3923928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/>
              <a:t>Ya sea </a:t>
            </a:r>
            <a:r>
              <a:rPr lang="es-CO" dirty="0" smtClean="0"/>
              <a:t>desde el </a:t>
            </a:r>
            <a:r>
              <a:rPr lang="es-CO" dirty="0"/>
              <a:t>pulpito, de casa en casa, o por escrito.</a:t>
            </a:r>
          </a:p>
        </p:txBody>
      </p:sp>
    </p:spTree>
    <p:extLst>
      <p:ext uri="{BB962C8B-B14F-4D97-AF65-F5344CB8AC3E}">
        <p14:creationId xmlns:p14="http://schemas.microsoft.com/office/powerpoint/2010/main" val="1758935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s-CO" sz="3600" i="1" dirty="0" smtClean="0">
                <a:latin typeface="Agency FB" pitchFamily="34" charset="0"/>
              </a:rPr>
              <a:t>¿</a:t>
            </a:r>
            <a:r>
              <a:rPr lang="es-CO" sz="3600" i="1" dirty="0">
                <a:latin typeface="Agency FB" pitchFamily="34" charset="0"/>
              </a:rPr>
              <a:t>P</a:t>
            </a:r>
            <a:r>
              <a:rPr lang="es-CO" sz="3600" i="1" dirty="0" smtClean="0">
                <a:latin typeface="Agency FB" pitchFamily="34" charset="0"/>
              </a:rPr>
              <a:t>or </a:t>
            </a:r>
            <a:r>
              <a:rPr lang="es-CO" sz="3600" i="1" dirty="0">
                <a:latin typeface="Agency FB" pitchFamily="34" charset="0"/>
              </a:rPr>
              <a:t>ser un «testigo» un «siervo» del gran «YO SOY</a:t>
            </a:r>
            <a:r>
              <a:rPr lang="es-CO" sz="3600" i="1" dirty="0" smtClean="0">
                <a:latin typeface="Agency FB" pitchFamily="34" charset="0"/>
              </a:rPr>
              <a:t>» qué promesa hace Dios?</a:t>
            </a:r>
            <a:endParaRPr lang="es-CO" sz="3600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Isaías 41:10.</a:t>
            </a:r>
          </a:p>
          <a:p>
            <a:pPr marL="0" indent="0" algn="ctr">
              <a:buNone/>
            </a:pPr>
            <a:r>
              <a:rPr lang="es-CO" dirty="0" smtClean="0"/>
              <a:t>«No </a:t>
            </a:r>
            <a:r>
              <a:rPr lang="es-CO" dirty="0"/>
              <a:t>temas, porque </a:t>
            </a:r>
            <a:r>
              <a:rPr lang="es-CO" i="1" dirty="0">
                <a:solidFill>
                  <a:srgbClr val="0070C0"/>
                </a:solidFill>
              </a:rPr>
              <a:t>yo estoy contigo</a:t>
            </a:r>
            <a:r>
              <a:rPr lang="es-CO" dirty="0"/>
              <a:t>. No tengas miedo, porque </a:t>
            </a:r>
            <a:r>
              <a:rPr lang="es-CO" i="1" dirty="0">
                <a:solidFill>
                  <a:srgbClr val="0070C0"/>
                </a:solidFill>
              </a:rPr>
              <a:t>yo soy tu Dios</a:t>
            </a:r>
            <a:r>
              <a:rPr lang="es-CO" dirty="0"/>
              <a:t>. Te </a:t>
            </a:r>
            <a:r>
              <a:rPr lang="es-CO" i="1" dirty="0">
                <a:solidFill>
                  <a:srgbClr val="0070C0"/>
                </a:solidFill>
              </a:rPr>
              <a:t>fortaleceré</a:t>
            </a:r>
            <a:r>
              <a:rPr lang="es-CO" dirty="0"/>
              <a:t>, y también te </a:t>
            </a:r>
            <a:r>
              <a:rPr lang="es-CO" i="1" dirty="0">
                <a:solidFill>
                  <a:srgbClr val="0070C0"/>
                </a:solidFill>
              </a:rPr>
              <a:t>ayudaré</a:t>
            </a:r>
            <a:r>
              <a:rPr lang="es-CO" dirty="0"/>
              <a:t>. También te </a:t>
            </a:r>
            <a:r>
              <a:rPr lang="es-CO" i="1" dirty="0">
                <a:solidFill>
                  <a:srgbClr val="0070C0"/>
                </a:solidFill>
              </a:rPr>
              <a:t>sustentaré</a:t>
            </a:r>
            <a:r>
              <a:rPr lang="es-CO" dirty="0"/>
              <a:t> con la diestra de mi </a:t>
            </a:r>
            <a:r>
              <a:rPr lang="es-CO" dirty="0" smtClean="0"/>
              <a:t>justicia»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i="1" u="sng" dirty="0" smtClean="0">
                <a:solidFill>
                  <a:srgbClr val="FF0000"/>
                </a:solidFill>
              </a:rPr>
              <a:t>¿Por qué razón les dice Dios estas promesas?</a:t>
            </a:r>
          </a:p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tiempos de Isaías había muchos motivos visibles que causaban temor.  El reino del norte, Israel, </a:t>
            </a:r>
            <a:r>
              <a:rPr lang="es-CO" dirty="0" smtClean="0"/>
              <a:t>Judá había </a:t>
            </a:r>
            <a:r>
              <a:rPr lang="es-CO" dirty="0"/>
              <a:t>sido eliminado por el poderío militar asirio, y parecía que Judá no podría subsistir mucho tiempo más.  El pueblo necesitaba con urgencia un mensaje de consuelo y esperanza.  Isaías procuró infundirles ánimo y alegría.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7575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7" y="260648"/>
            <a:ext cx="8496945" cy="2301927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Nuevamente el Señor dice: «No </a:t>
            </a:r>
            <a:r>
              <a:rPr lang="es-CO" dirty="0"/>
              <a:t>temáis, ni tengáis miedo. ¿No te lo hice oír y te lo dije desde antaño? Y </a:t>
            </a:r>
            <a:r>
              <a:rPr lang="es-CO" i="1" dirty="0">
                <a:solidFill>
                  <a:srgbClr val="0070C0"/>
                </a:solidFill>
              </a:rPr>
              <a:t>vosotros sois mis testigos</a:t>
            </a:r>
            <a:r>
              <a:rPr lang="es-CO" dirty="0"/>
              <a:t>. ¿Hay Dios aparte de mí? No, no hay otra Roca; no conozco ninguna</a:t>
            </a:r>
            <a:r>
              <a:rPr lang="es-CO" dirty="0" smtClean="0"/>
              <a:t>.«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Isaías </a:t>
            </a:r>
            <a:r>
              <a:rPr lang="es-CO" dirty="0">
                <a:solidFill>
                  <a:srgbClr val="FF0000"/>
                </a:solidFill>
              </a:rPr>
              <a:t>44:8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endParaRPr lang="es-CO" i="1" dirty="0"/>
          </a:p>
          <a:p>
            <a:endParaRPr lang="es-CO" dirty="0"/>
          </a:p>
        </p:txBody>
      </p:sp>
      <p:sp>
        <p:nvSpPr>
          <p:cNvPr id="2" name="1 Rectángulo"/>
          <p:cNvSpPr/>
          <p:nvPr/>
        </p:nvSpPr>
        <p:spPr>
          <a:xfrm>
            <a:off x="323527" y="2562575"/>
            <a:ext cx="4776191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“No hay otra roca”.</a:t>
            </a:r>
            <a:r>
              <a:rPr lang="es-CO" sz="2800" dirty="0">
                <a:solidFill>
                  <a:srgbClr val="FF0000"/>
                </a:solidFill>
              </a:rPr>
              <a:t> </a:t>
            </a:r>
            <a:r>
              <a:rPr lang="es-CO" sz="2800" dirty="0"/>
              <a:t>Heb. tsur, Nombre bíblico común empleado para designar a Dios. </a:t>
            </a:r>
            <a:r>
              <a:rPr lang="es-CO" sz="2800" i="1" dirty="0">
                <a:solidFill>
                  <a:srgbClr val="0070C0"/>
                </a:solidFill>
              </a:rPr>
              <a:t>Con estas palabras hace notar su permanencia y su fuerza.</a:t>
            </a:r>
          </a:p>
          <a:p>
            <a:pPr algn="ctr"/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23527" y="5229200"/>
            <a:ext cx="6884795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 </a:t>
            </a:r>
            <a:r>
              <a:rPr lang="es-CO" sz="2400" dirty="0">
                <a:solidFill>
                  <a:srgbClr val="FF0000"/>
                </a:solidFill>
              </a:rPr>
              <a:t>Deut. 32:4.</a:t>
            </a:r>
          </a:p>
          <a:p>
            <a:pPr algn="ctr"/>
            <a:r>
              <a:rPr lang="es-CO" sz="2400" dirty="0"/>
              <a:t> </a:t>
            </a:r>
            <a:r>
              <a:rPr lang="es-CO" sz="2400" i="1" dirty="0"/>
              <a:t>El es la Roca, cuya obra es perfecta,  Porque todos sus caminos son rectitud; Dios de verdad, y sin ninguna iniquidad en él;  Es justo y recto.</a:t>
            </a:r>
          </a:p>
        </p:txBody>
      </p:sp>
      <p:pic>
        <p:nvPicPr>
          <p:cNvPr id="1028" name="Picture 4" descr="http://t1.gstatic.com/images?q=tbn:ANd9GcTBWMuIiei5U1WTVavfcqpKhn5_yVst4ZoBrwdsKWYsDJwN4L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401" y="2708919"/>
            <a:ext cx="1876425" cy="229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0.gstatic.com/images?q=tbn:ANd9GcSkSYSPV7jPGUiynHYkALOsyLCqchiJCXzmG6eWA-MSvZXuV50PT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718" y="2708919"/>
            <a:ext cx="2108604" cy="229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7242400" y="5229200"/>
            <a:ext cx="1876425" cy="147732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Jesucristo </a:t>
            </a:r>
            <a:r>
              <a:rPr lang="es-CO" dirty="0"/>
              <a:t>es el mismo ayer, y hoy, y por los </a:t>
            </a:r>
            <a:r>
              <a:rPr lang="es-CO" dirty="0" smtClean="0"/>
              <a:t>siglos</a:t>
            </a:r>
          </a:p>
          <a:p>
            <a:pPr algn="ctr"/>
            <a:r>
              <a:rPr lang="es-CO" b="1" dirty="0" smtClean="0">
                <a:solidFill>
                  <a:srgbClr val="FF0000"/>
                </a:solidFill>
              </a:rPr>
              <a:t> Heb.13:8.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088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789040"/>
            <a:ext cx="8712968" cy="27363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Isa.26:4</a:t>
            </a:r>
            <a:r>
              <a:rPr lang="es-CO" dirty="0">
                <a:solidFill>
                  <a:srgbClr val="FF000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s-CO" dirty="0"/>
              <a:t>Confiad en Jehová </a:t>
            </a:r>
            <a:r>
              <a:rPr lang="es-CO" i="1" dirty="0">
                <a:solidFill>
                  <a:srgbClr val="0070C0"/>
                </a:solidFill>
              </a:rPr>
              <a:t>perpetuamente</a:t>
            </a:r>
            <a:r>
              <a:rPr lang="es-CO" dirty="0"/>
              <a:t>, porque en Jehová el Señor está la fortaleza de los siglos. 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Israel no tiene nada que temer </a:t>
            </a:r>
            <a:r>
              <a:rPr lang="es-CO" i="1" dirty="0">
                <a:solidFill>
                  <a:srgbClr val="0070C0"/>
                </a:solidFill>
              </a:rPr>
              <a:t>mientras Dios sea su fuerza y defensa. </a:t>
            </a:r>
            <a:r>
              <a:rPr lang="es-CO" i="1" dirty="0" smtClean="0">
                <a:solidFill>
                  <a:srgbClr val="0070C0"/>
                </a:solidFill>
              </a:rPr>
              <a:t>(Lo mismo sucede contigo, refúgiate en Él hoy)</a:t>
            </a:r>
            <a:endParaRPr lang="es-CO" i="1" dirty="0">
              <a:solidFill>
                <a:srgbClr val="0070C0"/>
              </a:solidFill>
            </a:endParaRP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23528" y="476672"/>
            <a:ext cx="5328592" cy="26776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2 Sam.22:3.</a:t>
            </a:r>
          </a:p>
          <a:p>
            <a:pPr algn="ctr"/>
            <a:r>
              <a:rPr lang="es-CO" sz="2800" b="1" baseline="30000" dirty="0"/>
              <a:t> </a:t>
            </a:r>
            <a:r>
              <a:rPr lang="es-CO" sz="2800" i="1" dirty="0"/>
              <a:t>Dios mío, fortaleza mía, en él confiaré; Mi escudo, y el fuerte de mi salvación, mi alto refugio;  Salvador mío; de violencia me libraste</a:t>
            </a:r>
            <a:r>
              <a:rPr lang="es-CO" sz="2800" dirty="0"/>
              <a:t> </a:t>
            </a:r>
            <a:r>
              <a:rPr lang="es-CO" sz="2800" i="1" dirty="0"/>
              <a:t>.</a:t>
            </a:r>
            <a:r>
              <a:rPr lang="es-CO" sz="2800" dirty="0"/>
              <a:t> </a:t>
            </a:r>
          </a:p>
        </p:txBody>
      </p:sp>
      <p:pic>
        <p:nvPicPr>
          <p:cNvPr id="2050" name="Picture 2" descr="http://t1.gstatic.com/images?q=tbn:ANd9GcQB00xXSzRF9WRFT0ei6dNxL8puEz4vblrYxp08hTXP1Wtr8xb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76672"/>
            <a:ext cx="2238375" cy="26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867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3096344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Dios siempre ha tenido «testigos»</a:t>
            </a:r>
          </a:p>
          <a:p>
            <a:pPr algn="ctr"/>
            <a:r>
              <a:rPr lang="es-CO" dirty="0" smtClean="0"/>
              <a:t>Lucas 1:1-4. </a:t>
            </a:r>
            <a:r>
              <a:rPr lang="es-CO" dirty="0"/>
              <a:t>Puesto que muchos han intentado poner en orden un relato acerca de las cosas que han sido ciertísimas entre nosotros, </a:t>
            </a:r>
            <a:r>
              <a:rPr lang="es-CO" b="1" baseline="30000" dirty="0" smtClean="0"/>
              <a:t>2 </a:t>
            </a:r>
            <a:r>
              <a:rPr lang="es-CO" dirty="0"/>
              <a:t>así como nos las transmitieron los que desde el principio fueron </a:t>
            </a:r>
            <a:r>
              <a:rPr lang="es-CO" i="1" dirty="0">
                <a:solidFill>
                  <a:srgbClr val="0070C0"/>
                </a:solidFill>
              </a:rPr>
              <a:t>testigos</a:t>
            </a:r>
            <a:r>
              <a:rPr lang="es-CO" dirty="0"/>
              <a:t> oculares y ministros de la palabra</a:t>
            </a:r>
            <a:r>
              <a:rPr lang="es-CO" dirty="0" smtClean="0"/>
              <a:t>,</a:t>
            </a:r>
            <a:endParaRPr lang="es-CO" dirty="0"/>
          </a:p>
        </p:txBody>
      </p:sp>
      <p:pic>
        <p:nvPicPr>
          <p:cNvPr id="3074" name="Picture 2" descr="http://t1.gstatic.com/images?q=tbn:ANd9GcRjFjMKIzocezN7x_eY3iQ2vVq7dE69GDbV3_J0Jjei5d9iIg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61048"/>
            <a:ext cx="2160240" cy="26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3861048"/>
            <a:ext cx="6264696" cy="267765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b="1" baseline="30000" dirty="0"/>
              <a:t>3 </a:t>
            </a:r>
            <a:r>
              <a:rPr lang="es-CO" sz="2800" dirty="0"/>
              <a:t>me ha parecido bien también a mí, después de haberlo investigado todo con diligencia desde el comienzo, escribírtelas en orden, oh excelentísimo Teófilo, </a:t>
            </a:r>
            <a:r>
              <a:rPr lang="es-CO" sz="2800" b="1" baseline="30000" dirty="0"/>
              <a:t>4 </a:t>
            </a:r>
            <a:r>
              <a:rPr lang="es-CO" sz="2800" dirty="0"/>
              <a:t>para que conozcas bien la verdad de las cosas en las cuales has sido instruido. </a:t>
            </a:r>
          </a:p>
        </p:txBody>
      </p:sp>
    </p:spTree>
    <p:extLst>
      <p:ext uri="{BB962C8B-B14F-4D97-AF65-F5344CB8AC3E}">
        <p14:creationId xmlns:p14="http://schemas.microsoft.com/office/powerpoint/2010/main" val="895713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3672408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/>
              <a:t>Enseñaron. </a:t>
            </a:r>
            <a:r>
              <a:rPr lang="es-CO" dirty="0" smtClean="0"/>
              <a:t>Gr</a:t>
            </a:r>
            <a:r>
              <a:rPr lang="es-CO" dirty="0"/>
              <a:t>. paradídòmi, </a:t>
            </a:r>
            <a:r>
              <a:rPr lang="es-CO" dirty="0" smtClean="0"/>
              <a:t>que quiere decir: “</a:t>
            </a:r>
            <a:r>
              <a:rPr lang="es-CO" i="1" dirty="0" smtClean="0">
                <a:solidFill>
                  <a:srgbClr val="0070C0"/>
                </a:solidFill>
              </a:rPr>
              <a:t>transmitir</a:t>
            </a:r>
            <a:r>
              <a:rPr lang="es-CO" dirty="0"/>
              <a:t>”, “</a:t>
            </a:r>
            <a:r>
              <a:rPr lang="es-CO" i="1" dirty="0">
                <a:solidFill>
                  <a:srgbClr val="0070C0"/>
                </a:solidFill>
              </a:rPr>
              <a:t>entregar</a:t>
            </a:r>
            <a:r>
              <a:rPr lang="es-CO" dirty="0"/>
              <a:t>”, “</a:t>
            </a:r>
            <a:r>
              <a:rPr lang="es-CO" i="1" dirty="0">
                <a:solidFill>
                  <a:srgbClr val="0070C0"/>
                </a:solidFill>
              </a:rPr>
              <a:t>confiar</a:t>
            </a:r>
            <a:r>
              <a:rPr lang="es-CO" dirty="0"/>
              <a:t>”.  </a:t>
            </a:r>
            <a:r>
              <a:rPr lang="es-CO" b="1" u="sng" dirty="0"/>
              <a:t>Se refiere a la transmisión de informes de una generación o de un grupo de personas a otra generación u otro </a:t>
            </a:r>
            <a:r>
              <a:rPr lang="es-CO" b="1" u="sng" dirty="0" smtClean="0"/>
              <a:t>grupo.</a:t>
            </a:r>
            <a:r>
              <a:rPr lang="es-CO" b="1" dirty="0" smtClean="0">
                <a:solidFill>
                  <a:srgbClr val="FF0000"/>
                </a:solidFill>
              </a:rPr>
              <a:t> (Lea Deut.6:6,7).</a:t>
            </a:r>
          </a:p>
          <a:p>
            <a:pPr marL="0" indent="0">
              <a:buNone/>
            </a:pPr>
            <a:endParaRPr lang="es-CO" b="1" u="sng" dirty="0"/>
          </a:p>
          <a:p>
            <a:pPr marL="0" indent="0" algn="ctr">
              <a:buNone/>
            </a:pPr>
            <a:r>
              <a:rPr lang="es-CO" dirty="0" smtClean="0"/>
              <a:t>Pablo dice:  «Porque </a:t>
            </a:r>
            <a:r>
              <a:rPr lang="es-CO" dirty="0"/>
              <a:t>yo recibí del Señor lo que también os he </a:t>
            </a:r>
            <a:r>
              <a:rPr lang="es-CO" dirty="0" smtClean="0"/>
              <a:t>enseñado» </a:t>
            </a:r>
            <a:r>
              <a:rPr lang="es-CO" dirty="0" smtClean="0">
                <a:solidFill>
                  <a:srgbClr val="FF0000"/>
                </a:solidFill>
              </a:rPr>
              <a:t>(1Co.11:23).</a:t>
            </a:r>
            <a:r>
              <a:rPr lang="es-CO" dirty="0" smtClean="0"/>
              <a:t> </a:t>
            </a:r>
            <a:endParaRPr lang="es-CO" dirty="0"/>
          </a:p>
        </p:txBody>
      </p:sp>
      <p:pic>
        <p:nvPicPr>
          <p:cNvPr id="4098" name="Picture 2" descr="http://t2.gstatic.com/images?q=tbn:ANd9GcSYarFzLEfIPiv10xMow1SUPmCuImT3EUQDKhLkGQIGjtSs5K2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109783"/>
            <a:ext cx="2254598" cy="1767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4109783"/>
            <a:ext cx="5688632" cy="22467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Quienes recibieron la verdad debían entregarla a otros. Pablo y Lucas fueron cristianos de segunda generación, pues habían recibido lo que luego entregaron a otros.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270476" y="6003234"/>
            <a:ext cx="2458045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CO" sz="2400" dirty="0"/>
              <a:t>Lea Mat.28:19-20.</a:t>
            </a:r>
          </a:p>
        </p:txBody>
      </p:sp>
    </p:spTree>
    <p:extLst>
      <p:ext uri="{BB962C8B-B14F-4D97-AF65-F5344CB8AC3E}">
        <p14:creationId xmlns:p14="http://schemas.microsoft.com/office/powerpoint/2010/main" val="1045933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068960"/>
            <a:ext cx="5122912" cy="191985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dirty="0" smtClean="0"/>
              <a:t>Y </a:t>
            </a:r>
            <a:r>
              <a:rPr lang="es-CO" dirty="0"/>
              <a:t>podría decirse, como contraste, que Lucas, Pablo y Timoteo fueron “</a:t>
            </a:r>
            <a:r>
              <a:rPr lang="es-CO" i="1" dirty="0">
                <a:solidFill>
                  <a:srgbClr val="0070C0"/>
                </a:solidFill>
              </a:rPr>
              <a:t>testigos por referencias</a:t>
            </a:r>
            <a:r>
              <a:rPr lang="es-CO" dirty="0"/>
              <a:t>”, pues su conocimiento de la vida del ministerio de Jesús fue recibido de otros.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404664"/>
            <a:ext cx="51125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Los doce, los setenta y las mujeres que acompañaron a Jesús y a sus discípulos y les sirvieron, fueron </a:t>
            </a:r>
            <a:r>
              <a:rPr lang="es-CO" sz="2800" i="1" dirty="0">
                <a:solidFill>
                  <a:srgbClr val="0070C0"/>
                </a:solidFill>
              </a:rPr>
              <a:t>testigos oculares</a:t>
            </a:r>
            <a:r>
              <a:rPr lang="es-CO" sz="2800" dirty="0"/>
              <a:t> más o menos “desde el principio”. </a:t>
            </a:r>
          </a:p>
        </p:txBody>
      </p:sp>
      <p:pic>
        <p:nvPicPr>
          <p:cNvPr id="5122" name="Picture 2" descr="http://agaudi.files.wordpress.com/2010/04/4495921827_497a98284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88640"/>
            <a:ext cx="2677988" cy="246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t2.gstatic.com/images?q=tbn:ANd9GcSmoWXG7K36VwaexdM8WiUCv83nAD4MYO-6cc6s1cCWcYYsqM1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1" y="2924944"/>
            <a:ext cx="2677988" cy="206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23528" y="5103674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>
                <a:solidFill>
                  <a:srgbClr val="FF0000"/>
                </a:solidFill>
              </a:rPr>
              <a:t>Sin embargo, esta aparente desventaja no disminuye en nada el valor de su testimonio porque habían recibido información por medio de la enseñanza de los </a:t>
            </a:r>
            <a:r>
              <a:rPr lang="es-CO" sz="2400" i="1" dirty="0">
                <a:solidFill>
                  <a:srgbClr val="0070C0"/>
                </a:solidFill>
              </a:rPr>
              <a:t>testigos</a:t>
            </a:r>
            <a:r>
              <a:rPr lang="es-CO" sz="2400" i="1" dirty="0">
                <a:solidFill>
                  <a:srgbClr val="FF0000"/>
                </a:solidFill>
              </a:rPr>
              <a:t> oculares y de la revelación </a:t>
            </a:r>
            <a:r>
              <a:rPr lang="es-CO" sz="2400" i="1" dirty="0" smtClean="0">
                <a:solidFill>
                  <a:srgbClr val="FF0000"/>
                </a:solidFill>
              </a:rPr>
              <a:t>divina.</a:t>
            </a:r>
            <a:endParaRPr lang="es-CO" sz="2400" i="1" dirty="0">
              <a:solidFill>
                <a:srgbClr val="FF0000"/>
              </a:solidFill>
            </a:endParaRPr>
          </a:p>
          <a:p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556013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4032448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sz="4000" b="1" dirty="0" smtClean="0">
                <a:solidFill>
                  <a:srgbClr val="FF0000"/>
                </a:solidFill>
              </a:rPr>
              <a:t>¿Cuál es el secreto para ser un «testigo» fiel?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Mat.6:33.</a:t>
            </a:r>
          </a:p>
          <a:p>
            <a:pPr marL="0" indent="0" algn="ctr">
              <a:buNone/>
            </a:pPr>
            <a:r>
              <a:rPr lang="es-CO" i="1" dirty="0" smtClean="0">
                <a:solidFill>
                  <a:srgbClr val="0070C0"/>
                </a:solidFill>
              </a:rPr>
              <a:t>«….buscad </a:t>
            </a:r>
            <a:r>
              <a:rPr lang="es-CO" i="1" dirty="0">
                <a:solidFill>
                  <a:srgbClr val="0070C0"/>
                </a:solidFill>
              </a:rPr>
              <a:t>primeramente el reino de Dios y su justicia, y todas estas cosas os serán </a:t>
            </a:r>
            <a:r>
              <a:rPr lang="es-CO" i="1" dirty="0" smtClean="0">
                <a:solidFill>
                  <a:srgbClr val="0070C0"/>
                </a:solidFill>
              </a:rPr>
              <a:t>añadidas»</a:t>
            </a:r>
          </a:p>
          <a:p>
            <a:pPr marL="0" indent="0">
              <a:buNone/>
            </a:pPr>
            <a:endParaRPr lang="es-CO" b="1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 ¿Cuál debe ser el propósito de la vida?</a:t>
            </a:r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gran propósito de la existencia de los hombres es que “</a:t>
            </a:r>
            <a:r>
              <a:rPr lang="es-CO" i="1" dirty="0">
                <a:solidFill>
                  <a:srgbClr val="0070C0"/>
                </a:solidFill>
              </a:rPr>
              <a:t>busquen a Dios, si en alguna manera... puedan hallarle</a:t>
            </a:r>
            <a:r>
              <a:rPr lang="es-CO" dirty="0"/>
              <a:t>” </a:t>
            </a:r>
            <a:r>
              <a:rPr lang="es-CO" dirty="0" smtClean="0">
                <a:solidFill>
                  <a:srgbClr val="FF0000"/>
                </a:solidFill>
              </a:rPr>
              <a:t>(Hech.17:27</a:t>
            </a:r>
            <a:r>
              <a:rPr lang="es-CO" dirty="0">
                <a:solidFill>
                  <a:srgbClr val="FF0000"/>
                </a:solidFill>
              </a:rPr>
              <a:t>). 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Pero la </a:t>
            </a:r>
            <a:r>
              <a:rPr lang="es-CO" dirty="0"/>
              <a:t>mayor parte de los seres humanos están afanados trabajando por </a:t>
            </a:r>
            <a:r>
              <a:rPr lang="es-CO" dirty="0" smtClean="0"/>
              <a:t>lo siguiente:</a:t>
            </a:r>
          </a:p>
        </p:txBody>
      </p:sp>
      <p:sp>
        <p:nvSpPr>
          <p:cNvPr id="2" name="1 Pentágono"/>
          <p:cNvSpPr/>
          <p:nvPr/>
        </p:nvSpPr>
        <p:spPr>
          <a:xfrm>
            <a:off x="323528" y="5949280"/>
            <a:ext cx="8352928" cy="615058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dirty="0"/>
              <a:t>3).  La mayoría de las personas gasta su “dinero en lo que no es pan” y su “trabajo en lo que no sacia” (Isa.55:2).</a:t>
            </a:r>
          </a:p>
        </p:txBody>
      </p:sp>
      <p:sp>
        <p:nvSpPr>
          <p:cNvPr id="4" name="3 Pentágono"/>
          <p:cNvSpPr/>
          <p:nvPr/>
        </p:nvSpPr>
        <p:spPr>
          <a:xfrm>
            <a:off x="323528" y="5157192"/>
            <a:ext cx="8352928" cy="646595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dirty="0"/>
              <a:t>2).   por el agua de la cual volverán a tener sed (Juan 4:13).</a:t>
            </a:r>
          </a:p>
        </p:txBody>
      </p:sp>
      <p:sp>
        <p:nvSpPr>
          <p:cNvPr id="5" name="4 Pentágono"/>
          <p:cNvSpPr/>
          <p:nvPr/>
        </p:nvSpPr>
        <p:spPr>
          <a:xfrm>
            <a:off x="323528" y="4437112"/>
            <a:ext cx="8352928" cy="628648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s-CO" sz="2400" dirty="0"/>
              <a:t>1). “la comida que perece” (Juan 6:27), </a:t>
            </a:r>
          </a:p>
        </p:txBody>
      </p:sp>
    </p:spTree>
    <p:extLst>
      <p:ext uri="{BB962C8B-B14F-4D97-AF65-F5344CB8AC3E}">
        <p14:creationId xmlns:p14="http://schemas.microsoft.com/office/powerpoint/2010/main" val="3009510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 animBg="1"/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s-CO" b="1" i="1" dirty="0" smtClean="0">
                <a:latin typeface="Agency FB" pitchFamily="34" charset="0"/>
              </a:rPr>
              <a:t>¿Cuál es nuestra gran equivocación?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410944" cy="305293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Con </a:t>
            </a:r>
            <a:r>
              <a:rPr lang="es-CO" dirty="0"/>
              <a:t>demasiada frecuencia tendemos a hacer de las cosas materiales el principal propósito de nuestra vida, con la vana esperanza de que Dios será </a:t>
            </a:r>
            <a:r>
              <a:rPr lang="es-CO" i="1" u="sng" dirty="0">
                <a:solidFill>
                  <a:srgbClr val="0070C0"/>
                </a:solidFill>
              </a:rPr>
              <a:t>indulgente</a:t>
            </a:r>
            <a:r>
              <a:rPr lang="es-CO" dirty="0"/>
              <a:t> con nosotros, y que al final de nuestra existencia, añadirá la eternidad al breve plazo de setenta años</a:t>
            </a:r>
            <a:r>
              <a:rPr lang="es-CO" dirty="0" smtClean="0"/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23528" y="4743705"/>
            <a:ext cx="8507390" cy="209288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srgbClr val="FF0000"/>
                </a:solidFill>
              </a:rPr>
              <a:t>Cristo quiere que demos a las cosas más importantes el primer lugar y nos asegura que las cosas de menor importancia y menor valor serán dadas a cada uno de acuerdo con su necesidad.</a:t>
            </a:r>
          </a:p>
          <a:p>
            <a:endParaRPr lang="es-CO" dirty="0"/>
          </a:p>
        </p:txBody>
      </p:sp>
      <p:pic>
        <p:nvPicPr>
          <p:cNvPr id="1026" name="Picture 2" descr="http://ts4.mm.bing.net/images/thumbnail.aspx?q=4522103028253715&amp;id=8919d6e554e9983b4fa74c5e6f1527f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691173"/>
            <a:ext cx="2808312" cy="3040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6508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332656"/>
            <a:ext cx="8413678" cy="6192688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dirty="0" smtClean="0"/>
              <a:t> </a:t>
            </a:r>
            <a:r>
              <a:rPr lang="es-CO" dirty="0" smtClean="0"/>
              <a:t>No </a:t>
            </a:r>
            <a:r>
              <a:rPr lang="es-CO" dirty="0"/>
              <a:t>puede existir seguridad aparte de Dios y de la ciudadanía de su reino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i="1" dirty="0">
                <a:solidFill>
                  <a:srgbClr val="FF0000"/>
                </a:solidFill>
                <a:latin typeface="Agency FB" pitchFamily="34" charset="0"/>
              </a:rPr>
              <a:t>¿</a:t>
            </a:r>
            <a:r>
              <a:rPr lang="es-CO" i="1" dirty="0" smtClean="0">
                <a:solidFill>
                  <a:srgbClr val="FF0000"/>
                </a:solidFill>
                <a:latin typeface="Agency FB" pitchFamily="34" charset="0"/>
              </a:rPr>
              <a:t>Donde está el mejor remedio para la preocupación?  </a:t>
            </a:r>
          </a:p>
          <a:p>
            <a:pPr marL="0" indent="0" algn="ctr">
              <a:buNone/>
            </a:pPr>
            <a:r>
              <a:rPr lang="es-CO" i="1" dirty="0" smtClean="0">
                <a:solidFill>
                  <a:srgbClr val="0070C0"/>
                </a:solidFill>
              </a:rPr>
              <a:t>El </a:t>
            </a:r>
            <a:r>
              <a:rPr lang="es-CO" i="1" dirty="0">
                <a:solidFill>
                  <a:srgbClr val="0070C0"/>
                </a:solidFill>
              </a:rPr>
              <a:t>mejor remedio para la preocupación es la </a:t>
            </a:r>
            <a:r>
              <a:rPr lang="es-CO" i="1" u="sng" dirty="0">
                <a:solidFill>
                  <a:srgbClr val="0070C0"/>
                </a:solidFill>
              </a:rPr>
              <a:t>confianza en Dios</a:t>
            </a:r>
            <a:r>
              <a:rPr lang="es-CO" i="1" dirty="0">
                <a:solidFill>
                  <a:srgbClr val="0070C0"/>
                </a:solidFill>
              </a:rPr>
              <a:t>. </a:t>
            </a:r>
            <a:endParaRPr lang="es-CO" i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Con </a:t>
            </a:r>
            <a:r>
              <a:rPr lang="es-CO" dirty="0"/>
              <a:t>misericordiosa ternura ungirá nuestra cabeza con </a:t>
            </a:r>
            <a:r>
              <a:rPr lang="es-CO" dirty="0" smtClean="0"/>
              <a:t>aceite </a:t>
            </a:r>
            <a:r>
              <a:rPr lang="es-CO" dirty="0"/>
              <a:t>y la copa de nuestra vida rebosará de </a:t>
            </a:r>
            <a:r>
              <a:rPr lang="es-CO" dirty="0" smtClean="0"/>
              <a:t>bienes.</a:t>
            </a:r>
            <a:endParaRPr lang="es-CO" dirty="0"/>
          </a:p>
          <a:p>
            <a:endParaRPr lang="es-CO" dirty="0"/>
          </a:p>
        </p:txBody>
      </p:sp>
      <p:sp>
        <p:nvSpPr>
          <p:cNvPr id="6" name="5 Rectángulo"/>
          <p:cNvSpPr/>
          <p:nvPr/>
        </p:nvSpPr>
        <p:spPr>
          <a:xfrm>
            <a:off x="395536" y="3789040"/>
            <a:ext cx="8424936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s-CO" sz="2000" b="1" dirty="0" smtClean="0"/>
              <a:t>2).  </a:t>
            </a:r>
            <a:r>
              <a:rPr lang="es-CO" sz="2000" b="1" dirty="0"/>
              <a:t>si damos al reino del cielo el primer lugar en nuestros pensamientos y en nuestras vidas, </a:t>
            </a:r>
            <a:r>
              <a:rPr lang="es-CO" sz="2000" b="1" u="sng" dirty="0"/>
              <a:t>Dios nos cuidará mientras dure nuestra existencia. 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95536" y="3075136"/>
            <a:ext cx="8413678" cy="59063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s-CO" sz="2400" b="1" dirty="0"/>
              <a:t>1).  Si hacemos fielmente la parte que nos toca,</a:t>
            </a:r>
          </a:p>
        </p:txBody>
      </p:sp>
    </p:spTree>
    <p:extLst>
      <p:ext uri="{BB962C8B-B14F-4D97-AF65-F5344CB8AC3E}">
        <p14:creationId xmlns:p14="http://schemas.microsoft.com/office/powerpoint/2010/main" val="3821184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5122912" cy="56494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400" i="1" dirty="0" smtClean="0"/>
              <a:t>«Ciertamente </a:t>
            </a:r>
            <a:r>
              <a:rPr lang="es-CO" sz="4400" i="1" dirty="0"/>
              <a:t>el bien y la misericordia me seguirán todos los días de mi vida, </a:t>
            </a:r>
            <a:r>
              <a:rPr lang="es-CO" sz="4400" i="1" dirty="0" smtClean="0"/>
              <a:t>Y </a:t>
            </a:r>
            <a:r>
              <a:rPr lang="es-CO" sz="4400" i="1" dirty="0"/>
              <a:t>en la casa de Jehová moraré por largos </a:t>
            </a:r>
            <a:r>
              <a:rPr lang="es-CO" sz="4400" i="1" dirty="0" smtClean="0"/>
              <a:t>días»</a:t>
            </a:r>
          </a:p>
          <a:p>
            <a:pPr marL="0" indent="0" algn="ctr">
              <a:buNone/>
            </a:pPr>
            <a:r>
              <a:rPr lang="es-CO" sz="4400" i="1" dirty="0" smtClean="0">
                <a:solidFill>
                  <a:srgbClr val="FF0000"/>
                </a:solidFill>
              </a:rPr>
              <a:t> Salmo 23:6.</a:t>
            </a:r>
            <a:endParaRPr lang="es-CO" sz="44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t3.gstatic.com/images?q=tbn:ANd9GcQQc7Ehzhd_yUEhKnNvYRBlRmftfV_1Wj99wdamGPZB5EFpjBTR-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4"/>
            <a:ext cx="3168352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1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i="1" dirty="0" smtClean="0">
                <a:latin typeface="Agency FB" pitchFamily="34" charset="0"/>
              </a:rPr>
              <a:t>¿Qué método empleó Cristo para que trabajaran sus testigos?</a:t>
            </a:r>
            <a:endParaRPr lang="es-CO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384502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Marcos </a:t>
            </a:r>
            <a:r>
              <a:rPr lang="es-CO" b="1" dirty="0" smtClean="0">
                <a:solidFill>
                  <a:srgbClr val="FF0000"/>
                </a:solidFill>
              </a:rPr>
              <a:t>6:7-9.</a:t>
            </a:r>
            <a:endParaRPr lang="es-CO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b="1" baseline="30000" dirty="0" smtClean="0"/>
              <a:t>7 </a:t>
            </a:r>
            <a:r>
              <a:rPr lang="es-CO" dirty="0"/>
              <a:t>Después llamó a los doce, y comenzó a enviarlos </a:t>
            </a:r>
            <a:r>
              <a:rPr lang="es-CO" i="1" dirty="0">
                <a:solidFill>
                  <a:srgbClr val="0070C0"/>
                </a:solidFill>
              </a:rPr>
              <a:t>de dos en dos</a:t>
            </a:r>
            <a:r>
              <a:rPr lang="es-CO" dirty="0"/>
              <a:t>; </a:t>
            </a:r>
            <a:r>
              <a:rPr lang="es-CO" dirty="0" smtClean="0"/>
              <a:t> </a:t>
            </a:r>
            <a:r>
              <a:rPr lang="es-CO" dirty="0"/>
              <a:t>Les daba autoridad sobre los espíritus inmundos</a:t>
            </a:r>
            <a:r>
              <a:rPr lang="es-CO" dirty="0" smtClean="0"/>
              <a:t>.</a:t>
            </a:r>
            <a:r>
              <a:rPr lang="es-CO" b="1" baseline="30000" dirty="0"/>
              <a:t> </a:t>
            </a:r>
            <a:r>
              <a:rPr lang="es-CO" b="1" baseline="30000" dirty="0" smtClean="0"/>
              <a:t>8 </a:t>
            </a:r>
            <a:r>
              <a:rPr lang="es-CO" dirty="0"/>
              <a:t>Y les mandó que no llevasen nada para el camino, sino solamente bordón; ni alforja, ni pan, ni dinero en el </a:t>
            </a:r>
            <a:r>
              <a:rPr lang="es-CO" dirty="0" smtClean="0"/>
              <a:t>cinto,</a:t>
            </a:r>
            <a:r>
              <a:rPr lang="es-CO" dirty="0"/>
              <a:t> </a:t>
            </a:r>
            <a:r>
              <a:rPr lang="es-CO" b="1" baseline="30000" dirty="0" smtClean="0"/>
              <a:t>9 </a:t>
            </a:r>
            <a:r>
              <a:rPr lang="es-CO" dirty="0"/>
              <a:t>sino que calzasen sandalias, y no vistiesen dos túnicas. </a:t>
            </a:r>
          </a:p>
        </p:txBody>
      </p:sp>
      <p:pic>
        <p:nvPicPr>
          <p:cNvPr id="3074" name="Picture 2" descr="http://t2.gstatic.com/images?q=tbn:ANd9GcQ3M2TjI8ekCtdBl3NH7SHly3k-6BedjY-R5kO0P20HEy2DJp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988840"/>
            <a:ext cx="3413484" cy="3420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5733256"/>
            <a:ext cx="9144000" cy="163121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Entonces Jesús </a:t>
            </a:r>
            <a:r>
              <a:rPr lang="es-CO" sz="2000" i="1" dirty="0"/>
              <a:t>les preguntó</a:t>
            </a:r>
            <a:r>
              <a:rPr lang="es-CO" sz="2000" dirty="0"/>
              <a:t>: </a:t>
            </a:r>
            <a:r>
              <a:rPr lang="es-CO" sz="2000" dirty="0" smtClean="0"/>
              <a:t>—»Cuando </a:t>
            </a:r>
            <a:r>
              <a:rPr lang="es-CO" sz="2000" i="1" dirty="0"/>
              <a:t>los envié</a:t>
            </a:r>
            <a:r>
              <a:rPr lang="es-CO" sz="2000" dirty="0"/>
              <a:t> a </a:t>
            </a:r>
            <a:r>
              <a:rPr lang="es-CO" sz="2000" i="1" dirty="0"/>
              <a:t>predicar</a:t>
            </a:r>
            <a:r>
              <a:rPr lang="es-CO" sz="2000" dirty="0"/>
              <a:t> la Buena Noticia y no tenían dinero ni bolso de viaje ni otro par de sandalias, ¿les </a:t>
            </a:r>
            <a:r>
              <a:rPr lang="es-CO" sz="2000" i="1" dirty="0"/>
              <a:t>faltó algo</a:t>
            </a:r>
            <a:r>
              <a:rPr lang="es-CO" sz="2000" dirty="0" smtClean="0"/>
              <a:t>?» Ellos respondieron «Nada»</a:t>
            </a:r>
          </a:p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 (Lucas 22:35).</a:t>
            </a:r>
            <a:r>
              <a:rPr lang="es-CO" sz="2000" b="1" dirty="0">
                <a:solidFill>
                  <a:srgbClr val="FF0000"/>
                </a:solidFill>
              </a:rPr>
              <a:t/>
            </a:r>
            <a:br>
              <a:rPr lang="es-CO" sz="2000" b="1" dirty="0">
                <a:solidFill>
                  <a:srgbClr val="FF0000"/>
                </a:solidFill>
              </a:rPr>
            </a:b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448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5554960" cy="6048672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Al terminar esta primera parte del tema «Llamados a trabajar», le doy gracias a Dios por su gracia al llamarnos a usted y a mi para que le ayudemos a difundir el Evangelio de Salvación, ya que Él dice que </a:t>
            </a:r>
            <a:r>
              <a:rPr lang="es-CO" i="1" dirty="0" smtClean="0">
                <a:solidFill>
                  <a:srgbClr val="0070C0"/>
                </a:solidFill>
              </a:rPr>
              <a:t>«no quiere </a:t>
            </a:r>
            <a:r>
              <a:rPr lang="es-CO" i="1" dirty="0">
                <a:solidFill>
                  <a:srgbClr val="0070C0"/>
                </a:solidFill>
              </a:rPr>
              <a:t>que ninguno perezca, sino que todos procedan al </a:t>
            </a:r>
            <a:r>
              <a:rPr lang="es-CO" i="1" dirty="0" smtClean="0">
                <a:solidFill>
                  <a:srgbClr val="0070C0"/>
                </a:solidFill>
              </a:rPr>
              <a:t>arrepentimiento»; </a:t>
            </a:r>
            <a:r>
              <a:rPr lang="es-CO" dirty="0" smtClean="0"/>
              <a:t>Gracias Padre, ayúdanos a ser testigos fieles, límpianos más y más para que a través nuestro fluya la verdad, te lo pedimos en el Nombre de Cristo, Amen.</a:t>
            </a:r>
            <a:endParaRPr lang="es-CO" dirty="0"/>
          </a:p>
        </p:txBody>
      </p:sp>
      <p:pic>
        <p:nvPicPr>
          <p:cNvPr id="1026" name="Picture 2" descr="http://ts2.mm.bing.net/images/thumbnail.aspx?q=4526707213468449&amp;id=b308cd30cad5adad1124dc06741313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772816"/>
            <a:ext cx="2880320" cy="3231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39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4859</TotalTime>
  <Words>2623</Words>
  <Application>Microsoft Office PowerPoint</Application>
  <PresentationFormat>Presentación en pantalla (4:3)</PresentationFormat>
  <Paragraphs>128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Tema de Office</vt:lpstr>
      <vt:lpstr>Texto Isaías 43:10.</vt:lpstr>
      <vt:lpstr>Presentación de PowerPoint</vt:lpstr>
      <vt:lpstr>¿Quién es un testigo?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¿Qué se necesita para que dos personas anden juntas?</vt:lpstr>
      <vt:lpstr>Presentación de PowerPoint</vt:lpstr>
      <vt:lpstr>¿Después de haberse relacionado estrechamente con Dios, qué cargo les asigna?</vt:lpstr>
      <vt:lpstr>Presentación de PowerPoint</vt:lpstr>
      <vt:lpstr>Presentación de PowerPoint</vt:lpstr>
      <vt:lpstr>¿Por ser un «testigo» un «siervo» del gran «YO SOY» qué promesa hace Dios?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¿Cuál es nuestra gran equivocación?</vt:lpstr>
      <vt:lpstr>Presentación de PowerPoint</vt:lpstr>
      <vt:lpstr>Presentación de PowerPoint</vt:lpstr>
      <vt:lpstr>¿Qué método empleó Cristo para que trabajaran sus testigos?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FAMILIA FIERRO CH</dc:creator>
  <cp:lastModifiedBy>FAMILIA FIERRO CH</cp:lastModifiedBy>
  <cp:revision>398</cp:revision>
  <dcterms:created xsi:type="dcterms:W3CDTF">2012-07-29T03:10:41Z</dcterms:created>
  <dcterms:modified xsi:type="dcterms:W3CDTF">2012-08-29T20:59:42Z</dcterms:modified>
</cp:coreProperties>
</file>